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02" r:id="rId2"/>
    <p:sldMasterId id="2147483772" r:id="rId3"/>
  </p:sldMasterIdLst>
  <p:notesMasterIdLst>
    <p:notesMasterId r:id="rId44"/>
  </p:notesMasterIdLst>
  <p:handoutMasterIdLst>
    <p:handoutMasterId r:id="rId45"/>
  </p:handoutMasterIdLst>
  <p:sldIdLst>
    <p:sldId id="466" r:id="rId4"/>
    <p:sldId id="807" r:id="rId5"/>
    <p:sldId id="808" r:id="rId6"/>
    <p:sldId id="809" r:id="rId7"/>
    <p:sldId id="810" r:id="rId8"/>
    <p:sldId id="811" r:id="rId9"/>
    <p:sldId id="856" r:id="rId10"/>
    <p:sldId id="812" r:id="rId11"/>
    <p:sldId id="813" r:id="rId12"/>
    <p:sldId id="814" r:id="rId13"/>
    <p:sldId id="815" r:id="rId14"/>
    <p:sldId id="816" r:id="rId15"/>
    <p:sldId id="817" r:id="rId16"/>
    <p:sldId id="818" r:id="rId17"/>
    <p:sldId id="819" r:id="rId18"/>
    <p:sldId id="820" r:id="rId19"/>
    <p:sldId id="821" r:id="rId20"/>
    <p:sldId id="822" r:id="rId21"/>
    <p:sldId id="823" r:id="rId22"/>
    <p:sldId id="824" r:id="rId23"/>
    <p:sldId id="825" r:id="rId24"/>
    <p:sldId id="826" r:id="rId25"/>
    <p:sldId id="827" r:id="rId26"/>
    <p:sldId id="828" r:id="rId27"/>
    <p:sldId id="829" r:id="rId28"/>
    <p:sldId id="830" r:id="rId29"/>
    <p:sldId id="831" r:id="rId30"/>
    <p:sldId id="832" r:id="rId31"/>
    <p:sldId id="833" r:id="rId32"/>
    <p:sldId id="834" r:id="rId33"/>
    <p:sldId id="835" r:id="rId34"/>
    <p:sldId id="836" r:id="rId35"/>
    <p:sldId id="837" r:id="rId36"/>
    <p:sldId id="838" r:id="rId37"/>
    <p:sldId id="839" r:id="rId38"/>
    <p:sldId id="841" r:id="rId39"/>
    <p:sldId id="806" r:id="rId40"/>
    <p:sldId id="745" r:id="rId41"/>
    <p:sldId id="746" r:id="rId42"/>
    <p:sldId id="74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74914" autoAdjust="0"/>
  </p:normalViewPr>
  <p:slideViewPr>
    <p:cSldViewPr snapToGrid="0">
      <p:cViewPr varScale="1">
        <p:scale>
          <a:sx n="52" d="100"/>
          <a:sy n="52" d="100"/>
        </p:scale>
        <p:origin x="20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CB01807-CAB6-445F-B50B-8DCD8E21B26B}" type="datetimeFigureOut">
              <a:rPr lang="en-US" smtClean="0"/>
              <a:t>10/18/2016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0F36D2C-9DC5-491F-B297-EDAEE544F94E}" type="slidenum">
              <a:rPr lang="en-US" smtClean="0"/>
              <a:t>‹#›</a:t>
            </a:fld>
            <a:endParaRPr lang="en-US"/>
          </a:p>
        </p:txBody>
      </p:sp>
    </p:spTree>
    <p:extLst>
      <p:ext uri="{BB962C8B-B14F-4D97-AF65-F5344CB8AC3E}">
        <p14:creationId xmlns:p14="http://schemas.microsoft.com/office/powerpoint/2010/main" val="204303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76F10D-7FB8-40E1-90D3-5C51E1FD584E}" type="datetimeFigureOut">
              <a:rPr lang="en-US" smtClean="0"/>
              <a:t>10/18/2016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CC0AC1-2CAC-40AF-938A-2B63D2DF4207}" type="slidenum">
              <a:rPr lang="en-US" smtClean="0"/>
              <a:t>‹#›</a:t>
            </a:fld>
            <a:endParaRPr lang="en-US"/>
          </a:p>
        </p:txBody>
      </p:sp>
    </p:spTree>
    <p:extLst>
      <p:ext uri="{BB962C8B-B14F-4D97-AF65-F5344CB8AC3E}">
        <p14:creationId xmlns:p14="http://schemas.microsoft.com/office/powerpoint/2010/main" val="34257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pecialedconnection.com/LrpSecStoryTool/index.jsp?contentId=10005&amp;chunkid=263592&amp;query=((%7bMULTIPLE+DISABILITIES%7d|%7bMULT.+DIS.%7d|%7bMULT.+DISAB.%7d))&amp;topic=Main&amp;chunknum=1&amp;offset=0&amp;listnum=0"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specialedconnection.com/LrpSecStoryTool/servlet/GetReg?cite=34+CFR+300.8" TargetMode="External"/><Relationship Id="rId4" Type="http://schemas.openxmlformats.org/officeDocument/2006/relationships/hyperlink" Target="http://www.specialedconnection.com/LrpSecStoryTool/index.jsp?contentId=10005&amp;chunkid=254886&amp;query=((%7bMULTIPLE+DISABILITIES%7d|%7bMULT.+DIS.%7d|%7bMULT.+DISAB.%7d))&amp;topic=Main&amp;chunknum=1&amp;offset=1&amp;listnum=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p:txBody>
          <a:bodyPr/>
          <a:lstStyle/>
          <a:p>
            <a:pPr>
              <a:spcBef>
                <a:spcPct val="0"/>
              </a:spcBef>
            </a:pPr>
            <a:r>
              <a:rPr lang="en-US" altLang="en-US" smtClean="0"/>
              <a:t>Cover Page – we are still waiting on approval</a:t>
            </a:r>
          </a:p>
        </p:txBody>
      </p:sp>
      <p:sp>
        <p:nvSpPr>
          <p:cNvPr id="22531" name="Slide Number Placeholder 3"/>
          <p:cNvSpPr>
            <a:spLocks noGrp="1"/>
          </p:cNvSpPr>
          <p:nvPr>
            <p:ph type="sldNum" sz="quarter" idx="5"/>
          </p:nvPr>
        </p:nvSpPr>
        <p:spPr>
          <a:noFill/>
        </p:spPr>
        <p:txBody>
          <a:bodyPr/>
          <a:lstStyle>
            <a:lvl1pPr defTabSz="949568">
              <a:defRPr>
                <a:solidFill>
                  <a:schemeClr val="tx1"/>
                </a:solidFill>
                <a:latin typeface="Franklin Gothic Book" pitchFamily="34" charset="0"/>
                <a:cs typeface="Arial" panose="020B0604020202020204" pitchFamily="34" charset="0"/>
              </a:defRPr>
            </a:lvl1pPr>
            <a:lvl2pPr marL="771626" indent="-296033" defTabSz="949568">
              <a:defRPr>
                <a:solidFill>
                  <a:schemeClr val="tx1"/>
                </a:solidFill>
                <a:latin typeface="Franklin Gothic Book" pitchFamily="34" charset="0"/>
                <a:cs typeface="Arial" panose="020B0604020202020204" pitchFamily="34" charset="0"/>
              </a:defRPr>
            </a:lvl2pPr>
            <a:lvl3pPr marL="1185747" indent="-236179" defTabSz="949568">
              <a:defRPr>
                <a:solidFill>
                  <a:schemeClr val="tx1"/>
                </a:solidFill>
                <a:latin typeface="Franklin Gothic Book" pitchFamily="34" charset="0"/>
                <a:cs typeface="Arial" panose="020B0604020202020204" pitchFamily="34" charset="0"/>
              </a:defRPr>
            </a:lvl3pPr>
            <a:lvl4pPr marL="1661340" indent="-236179" defTabSz="949568">
              <a:defRPr>
                <a:solidFill>
                  <a:schemeClr val="tx1"/>
                </a:solidFill>
                <a:latin typeface="Franklin Gothic Book" pitchFamily="34" charset="0"/>
                <a:cs typeface="Arial" panose="020B0604020202020204" pitchFamily="34" charset="0"/>
              </a:defRPr>
            </a:lvl4pPr>
            <a:lvl5pPr marL="2135315" indent="-236179" defTabSz="949568">
              <a:defRPr>
                <a:solidFill>
                  <a:schemeClr val="tx1"/>
                </a:solidFill>
                <a:latin typeface="Franklin Gothic Book" pitchFamily="34" charset="0"/>
                <a:cs typeface="Arial" panose="020B0604020202020204" pitchFamily="34" charset="0"/>
              </a:defRPr>
            </a:lvl5pPr>
            <a:lvl6pPr marL="2601201" indent="-236179" defTabSz="949568" fontAlgn="base">
              <a:spcBef>
                <a:spcPct val="0"/>
              </a:spcBef>
              <a:spcAft>
                <a:spcPct val="0"/>
              </a:spcAft>
              <a:defRPr>
                <a:solidFill>
                  <a:schemeClr val="tx1"/>
                </a:solidFill>
                <a:latin typeface="Franklin Gothic Book" pitchFamily="34" charset="0"/>
                <a:cs typeface="Arial" panose="020B0604020202020204" pitchFamily="34" charset="0"/>
              </a:defRPr>
            </a:lvl6pPr>
            <a:lvl7pPr marL="3067088" indent="-236179" defTabSz="949568" fontAlgn="base">
              <a:spcBef>
                <a:spcPct val="0"/>
              </a:spcBef>
              <a:spcAft>
                <a:spcPct val="0"/>
              </a:spcAft>
              <a:defRPr>
                <a:solidFill>
                  <a:schemeClr val="tx1"/>
                </a:solidFill>
                <a:latin typeface="Franklin Gothic Book" pitchFamily="34" charset="0"/>
                <a:cs typeface="Arial" panose="020B0604020202020204" pitchFamily="34" charset="0"/>
              </a:defRPr>
            </a:lvl7pPr>
            <a:lvl8pPr marL="3532975" indent="-236179" defTabSz="949568" fontAlgn="base">
              <a:spcBef>
                <a:spcPct val="0"/>
              </a:spcBef>
              <a:spcAft>
                <a:spcPct val="0"/>
              </a:spcAft>
              <a:defRPr>
                <a:solidFill>
                  <a:schemeClr val="tx1"/>
                </a:solidFill>
                <a:latin typeface="Franklin Gothic Book" pitchFamily="34" charset="0"/>
                <a:cs typeface="Arial" panose="020B0604020202020204" pitchFamily="34" charset="0"/>
              </a:defRPr>
            </a:lvl8pPr>
            <a:lvl9pPr marL="3998862" indent="-236179" defTabSz="949568" fontAlgn="base">
              <a:spcBef>
                <a:spcPct val="0"/>
              </a:spcBef>
              <a:spcAft>
                <a:spcPct val="0"/>
              </a:spcAft>
              <a:defRPr>
                <a:solidFill>
                  <a:schemeClr val="tx1"/>
                </a:solidFill>
                <a:latin typeface="Franklin Gothic Book" pitchFamily="34" charset="0"/>
                <a:cs typeface="Arial" panose="020B0604020202020204" pitchFamily="34" charset="0"/>
              </a:defRPr>
            </a:lvl9pPr>
          </a:lstStyle>
          <a:p>
            <a:fld id="{C51DCE0E-D900-4DAB-892E-AD0EBF7C4A8E}" type="slidenum">
              <a:rPr lang="en-US" altLang="en-US">
                <a:solidFill>
                  <a:srgbClr val="000000"/>
                </a:solidFill>
                <a:latin typeface="Calibri" panose="020F0502020204030204" pitchFamily="34" charset="0"/>
              </a:rPr>
              <a:pPr/>
              <a:t>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5676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6"/>
          <p:cNvSpPr>
            <a:spLocks noGrp="1"/>
          </p:cNvSpPr>
          <p:nvPr>
            <p:ph type="sldNum" sz="quarter" idx="5"/>
          </p:nvPr>
        </p:nvSpPr>
        <p:spPr>
          <a:noFill/>
          <a:ln>
            <a:miter lim="800000"/>
            <a:headEnd/>
            <a:tailEnd/>
          </a:ln>
        </p:spPr>
        <p:txBody>
          <a:bodyPr/>
          <a:lstStyle/>
          <a:p>
            <a:fld id="{EE4A12A1-95D5-4D3C-9590-694FD2F5C5DF}" type="slidenum">
              <a:rPr lang="en-US" smtClean="0">
                <a:solidFill>
                  <a:prstClr val="black"/>
                </a:solidFill>
                <a:cs typeface="Arial" charset="0"/>
              </a:rPr>
              <a:pPr/>
              <a:t>14</a:t>
            </a:fld>
            <a:endParaRPr lang="en-US" smtClean="0">
              <a:solidFill>
                <a:prstClr val="black"/>
              </a:solidFill>
              <a:cs typeface="Arial" charset="0"/>
            </a:endParaRPr>
          </a:p>
        </p:txBody>
      </p:sp>
      <p:sp>
        <p:nvSpPr>
          <p:cNvPr id="55298"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05C5CEC3-8058-4457-9782-5771D53190BA}" type="slidenum">
              <a:rPr lang="en-US" sz="1200">
                <a:solidFill>
                  <a:prstClr val="black"/>
                </a:solidFill>
                <a:latin typeface="Arial" charset="0"/>
                <a:cs typeface="Arial" charset="0"/>
              </a:rPr>
              <a:pPr algn="r" defTabSz="985157" fontAlgn="base">
                <a:spcBef>
                  <a:spcPct val="0"/>
                </a:spcBef>
                <a:spcAft>
                  <a:spcPct val="0"/>
                </a:spcAft>
              </a:pPr>
              <a:t>14</a:t>
            </a:fld>
            <a:endParaRPr lang="en-US" sz="1200">
              <a:solidFill>
                <a:prstClr val="black"/>
              </a:solidFill>
              <a:latin typeface="Arial" charset="0"/>
              <a:cs typeface="Arial" charset="0"/>
            </a:endParaRPr>
          </a:p>
        </p:txBody>
      </p:sp>
      <p:sp>
        <p:nvSpPr>
          <p:cNvPr id="55299"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55300"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buFontTx/>
              <a:buChar char="•"/>
            </a:pPr>
            <a:r>
              <a:rPr lang="en-US" smtClean="0"/>
              <a:t>Tests and other assessment materials include those tailored to assess the specific areas of educational need and not just a single general intelligence quotient </a:t>
            </a:r>
          </a:p>
          <a:p>
            <a:pPr eaLnBrk="1" hangingPunct="1">
              <a:buFontTx/>
              <a:buChar char="•"/>
            </a:pPr>
            <a:r>
              <a:rPr lang="en-US" smtClean="0"/>
              <a:t>No </a:t>
            </a:r>
            <a:r>
              <a:rPr lang="en-US" sz="1400"/>
              <a:t>single procedure may be used as the sole criterion for determining:</a:t>
            </a:r>
          </a:p>
          <a:p>
            <a:pPr lvl="1" eaLnBrk="1" hangingPunct="1"/>
            <a:r>
              <a:rPr lang="en-US" sz="1400"/>
              <a:t>whether the student has a disability, or an appropriate educational program for the student</a:t>
            </a:r>
          </a:p>
          <a:p>
            <a:pPr lvl="1" eaLnBrk="1" hangingPunct="1"/>
            <a:r>
              <a:rPr lang="en-US" sz="1000"/>
              <a:t>(20 U.S.C. § 1414(b)(2)(B); Ed Code § 56320, subd. (e).)</a:t>
            </a:r>
            <a:endParaRPr lang="en-US" smtClean="0"/>
          </a:p>
          <a:p>
            <a:pPr eaLnBrk="1" hangingPunct="1">
              <a:buFontTx/>
              <a:buChar char="•"/>
            </a:pPr>
            <a:r>
              <a:rPr lang="en-US" smtClean="0"/>
              <a:t>Cross-reference</a:t>
            </a:r>
          </a:p>
          <a:p>
            <a:pPr lvl="1" eaLnBrk="1" hangingPunct="1">
              <a:buFontTx/>
              <a:buChar char="•"/>
            </a:pPr>
            <a:r>
              <a:rPr lang="en-US" smtClean="0"/>
              <a:t>E.g. Woodcock Johnsons scores were consistent w/curriculum measures and/or grades</a:t>
            </a:r>
          </a:p>
          <a:p>
            <a:pPr lvl="1" eaLnBrk="1" hangingPunct="1">
              <a:buFontTx/>
              <a:buChar char="•"/>
            </a:pPr>
            <a:r>
              <a:rPr lang="en-US" smtClean="0"/>
              <a:t>E.g. Pragmatics testing consistent with observations of student conversing with peers</a:t>
            </a:r>
          </a:p>
          <a:p>
            <a:pPr eaLnBrk="1" hangingPunct="1"/>
            <a:endParaRPr lang="en-US" smtClean="0"/>
          </a:p>
        </p:txBody>
      </p:sp>
    </p:spTree>
    <p:extLst>
      <p:ext uri="{BB962C8B-B14F-4D97-AF65-F5344CB8AC3E}">
        <p14:creationId xmlns:p14="http://schemas.microsoft.com/office/powerpoint/2010/main" val="17786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6"/>
          <p:cNvSpPr>
            <a:spLocks noGrp="1"/>
          </p:cNvSpPr>
          <p:nvPr>
            <p:ph type="sldNum" sz="quarter" idx="5"/>
          </p:nvPr>
        </p:nvSpPr>
        <p:spPr>
          <a:noFill/>
          <a:ln>
            <a:miter lim="800000"/>
            <a:headEnd/>
            <a:tailEnd/>
          </a:ln>
        </p:spPr>
        <p:txBody>
          <a:bodyPr/>
          <a:lstStyle/>
          <a:p>
            <a:fld id="{2DA475CA-EA45-4B25-82FA-D381555084D3}" type="slidenum">
              <a:rPr lang="en-US" smtClean="0">
                <a:solidFill>
                  <a:prstClr val="black"/>
                </a:solidFill>
                <a:cs typeface="Arial" charset="0"/>
              </a:rPr>
              <a:pPr/>
              <a:t>15</a:t>
            </a:fld>
            <a:endParaRPr lang="en-US" smtClean="0">
              <a:solidFill>
                <a:prstClr val="black"/>
              </a:solidFill>
              <a:cs typeface="Arial" charset="0"/>
            </a:endParaRPr>
          </a:p>
        </p:txBody>
      </p:sp>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a:noFill/>
        </p:spPr>
        <p:txBody>
          <a:bodyPr/>
          <a:lstStyle/>
          <a:p>
            <a:pPr lvl="1" eaLnBrk="1" hangingPunct="1">
              <a:spcAft>
                <a:spcPct val="25000"/>
              </a:spcAft>
            </a:pPr>
            <a:r>
              <a:rPr lang="en-US" smtClean="0"/>
              <a:t>The public agency must ensure that the child is observed in the child’s learning environment (including the regular classroom setting) to document the child’s academic performance and behavior in the areas of difficulty. </a:t>
            </a:r>
            <a:r>
              <a:rPr lang="en-US" sz="800"/>
              <a:t>34 C.F.R. 300.310(a)</a:t>
            </a:r>
          </a:p>
          <a:p>
            <a:pPr lvl="1" eaLnBrk="1" hangingPunct="1">
              <a:spcAft>
                <a:spcPct val="25000"/>
              </a:spcAft>
            </a:pPr>
            <a:endParaRPr lang="en-US" sz="800"/>
          </a:p>
          <a:p>
            <a:pPr lvl="1" eaLnBrk="1" hangingPunct="1">
              <a:spcAft>
                <a:spcPct val="25000"/>
              </a:spcAft>
            </a:pPr>
            <a:r>
              <a:rPr lang="en-US" sz="800"/>
              <a:t>What does “regular classroom” mean – doesn’t literally mean gen ed if they are not in that environment.  </a:t>
            </a:r>
          </a:p>
          <a:p>
            <a:endParaRPr lang="en-US" smtClean="0"/>
          </a:p>
          <a:p>
            <a:r>
              <a:rPr lang="en-US" smtClean="0"/>
              <a:t>Recent 9</a:t>
            </a:r>
            <a:r>
              <a:rPr lang="en-US" baseline="30000" smtClean="0"/>
              <a:t>th</a:t>
            </a:r>
            <a:r>
              <a:rPr lang="en-US" smtClean="0"/>
              <a:t> Circ (unpublished) decision out of Hawaii – </a:t>
            </a:r>
            <a:r>
              <a:rPr lang="en-US" b="1" u="sng" smtClean="0"/>
              <a:t>Dep’t of Educ v. Patrick P, et al</a:t>
            </a:r>
            <a:r>
              <a:rPr lang="en-US" smtClean="0"/>
              <a:t> (9</a:t>
            </a:r>
            <a:r>
              <a:rPr lang="en-US" baseline="30000" smtClean="0"/>
              <a:t>th</a:t>
            </a:r>
            <a:r>
              <a:rPr lang="en-US" smtClean="0"/>
              <a:t> Cir. Unpub. July 14, 2015) 115 LRP 31096:  </a:t>
            </a:r>
          </a:p>
          <a:p>
            <a:pPr>
              <a:buFontTx/>
              <a:buChar char="•"/>
            </a:pPr>
            <a:r>
              <a:rPr lang="en-US" smtClean="0"/>
              <a:t>Student was in12th grade, attending private school.  Had previously been eligible for sped, but was exited and not currently eligible.</a:t>
            </a:r>
          </a:p>
          <a:p>
            <a:pPr>
              <a:buFontTx/>
              <a:buChar char="•"/>
            </a:pPr>
            <a:r>
              <a:rPr lang="en-US" smtClean="0"/>
              <a:t>DOE re-assessed at parent request. Assessor observed twice at the private school.  IEP team again found student not eligible.</a:t>
            </a:r>
          </a:p>
          <a:p>
            <a:pPr>
              <a:buFontTx/>
              <a:buChar char="•"/>
            </a:pPr>
            <a:r>
              <a:rPr lang="en-US" smtClean="0"/>
              <a:t>Parents filed for DPH re: eligibility &amp; private school tuition.</a:t>
            </a:r>
          </a:p>
          <a:p>
            <a:pPr>
              <a:buFontTx/>
              <a:buChar char="•"/>
            </a:pPr>
            <a:r>
              <a:rPr lang="en-US" smtClean="0"/>
              <a:t>Hearing office found student should be eligible, and that the observations of student in private school did not meet legal requirements. Ninth circ </a:t>
            </a:r>
            <a:r>
              <a:rPr lang="en-US" b="1" smtClean="0"/>
              <a:t>reversed, finding that hearing officer decision was wrong and not entitled to deference.</a:t>
            </a:r>
            <a:endParaRPr lang="en-US" smtClean="0"/>
          </a:p>
          <a:p>
            <a:pPr>
              <a:buFontTx/>
              <a:buChar char="•"/>
            </a:pPr>
            <a:endParaRPr lang="en-US" smtClean="0"/>
          </a:p>
          <a:p>
            <a:r>
              <a:rPr lang="en-US" smtClean="0"/>
              <a:t>Excerpt:</a:t>
            </a:r>
          </a:p>
          <a:p>
            <a:endParaRPr lang="en-US" smtClean="0"/>
          </a:p>
          <a:p>
            <a:r>
              <a:rPr lang="en-US" smtClean="0"/>
              <a:t> The Hearings Officer concluded that the observations of Student in the Private School, a school exclusively for students with special needs, were not observations occurring in "the regular classroom setting" and, thus, were uninstructive for purposes of determining whether Student has a disability. [Decision at 25-26.] Indeed, the Hearings Officer further concluded that "there is no regular classroom setting at the Private School." </a:t>
            </a:r>
            <a:r>
              <a:rPr lang="en-US" i="1" smtClean="0"/>
              <a:t>[Id.</a:t>
            </a:r>
            <a:r>
              <a:rPr lang="en-US" smtClean="0"/>
              <a:t> at 25.] The Court finds no legal support for such conclusions. </a:t>
            </a:r>
          </a:p>
          <a:p>
            <a:endParaRPr lang="en-US" smtClean="0"/>
          </a:p>
          <a:p>
            <a:r>
              <a:rPr lang="en-US" smtClean="0"/>
              <a:t>The DOE conducted two fifty-minute observations of Student in </a:t>
            </a:r>
            <a:r>
              <a:rPr lang="en-US" b="1" u="sng" smtClean="0"/>
              <a:t>his regular classroom</a:t>
            </a:r>
            <a:r>
              <a:rPr lang="en-US" smtClean="0"/>
              <a:t>. During the first observation, Student was observed working on a class assignment individually on his laptop computer and participating in a class discussion. Student was permitted to use a laptop and allowed to stand up and walk around to facilitate thinking, but no other accommodations were observed. Student was able to display appropriate work and classroom behavior and perform appropriately both academically and socially. [ROA, TR. Vol. II, at 231-36.] During the second observation, Student participated in a class discussion of The Great Gatsby, and his answers to questions indicated that he fully comprehended the passages being discussed. Student was given additional time to work on a vocabulary worksheet; however, no other modifications or accommodations were observed, and Student's special learning needs were not evident. </a:t>
            </a:r>
            <a:r>
              <a:rPr lang="en-US" i="1" smtClean="0"/>
              <a:t>[Id.</a:t>
            </a:r>
            <a:r>
              <a:rPr lang="en-US" smtClean="0"/>
              <a:t> at 237-43.] </a:t>
            </a:r>
          </a:p>
          <a:p>
            <a:endParaRPr lang="en-US" smtClean="0"/>
          </a:p>
          <a:p>
            <a:r>
              <a:rPr lang="en-US" smtClean="0"/>
              <a:t>The Court disagrees with the Hearings Officer that these observations should not be given weight because Student was observed in his classroom at the Private School. </a:t>
            </a:r>
            <a:r>
              <a:rPr lang="en-US" b="1" smtClean="0"/>
              <a:t>This was Student's normal classroom setting</a:t>
            </a:r>
            <a:r>
              <a:rPr lang="en-US" smtClean="0"/>
              <a:t>. Indeed, because Student's regular teacher was absent during the initial observation, the DOE conducted a second observation to observe Student in his usual classroom setting with his customary teacher. </a:t>
            </a:r>
            <a:r>
              <a:rPr lang="en-US" i="1" smtClean="0"/>
              <a:t>[Id.</a:t>
            </a:r>
            <a:r>
              <a:rPr lang="en-US" smtClean="0"/>
              <a:t> at 237.] </a:t>
            </a:r>
            <a:r>
              <a:rPr lang="en-US" b="1" smtClean="0"/>
              <a:t>The Court can find no support for the proposition that the DOE was somehow required to observe Student in a classroom other than his own regular classroom.</a:t>
            </a:r>
          </a:p>
          <a:p>
            <a:endParaRPr lang="en-US" b="1" smtClean="0"/>
          </a:p>
          <a:p>
            <a:r>
              <a:rPr lang="en-US" b="1" smtClean="0"/>
              <a:t>In a footnote: Indeed, if the Hearings Officer's logic is followed, then "regular classroom setting" would entail taking Student out of his classroom at the Private School, where he has attended for years, and placing him in a classroom at a pubic school, where he has never attended class, for observation or finding that, because of the Private School placement, Student is incapable of being observed in a "regular classroom setting". Both scenarios do violence to the regulation and are counterproductive in evaluating Student's eligibility.</a:t>
            </a:r>
            <a:r>
              <a:rPr lang="en-US" smtClean="0"/>
              <a:t> </a:t>
            </a:r>
          </a:p>
        </p:txBody>
      </p:sp>
    </p:spTree>
    <p:extLst>
      <p:ext uri="{BB962C8B-B14F-4D97-AF65-F5344CB8AC3E}">
        <p14:creationId xmlns:p14="http://schemas.microsoft.com/office/powerpoint/2010/main" val="367880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6"/>
          <p:cNvSpPr>
            <a:spLocks noGrp="1"/>
          </p:cNvSpPr>
          <p:nvPr>
            <p:ph type="sldNum" sz="quarter" idx="5"/>
          </p:nvPr>
        </p:nvSpPr>
        <p:spPr>
          <a:noFill/>
          <a:ln>
            <a:miter lim="800000"/>
            <a:headEnd/>
            <a:tailEnd/>
          </a:ln>
        </p:spPr>
        <p:txBody>
          <a:bodyPr/>
          <a:lstStyle/>
          <a:p>
            <a:fld id="{4E054D33-B934-4B14-9E0C-40D9EC9D12F2}" type="slidenum">
              <a:rPr lang="en-US" smtClean="0">
                <a:solidFill>
                  <a:prstClr val="black"/>
                </a:solidFill>
                <a:cs typeface="Arial" charset="0"/>
              </a:rPr>
              <a:pPr/>
              <a:t>16</a:t>
            </a:fld>
            <a:endParaRPr lang="en-US" smtClean="0">
              <a:solidFill>
                <a:prstClr val="black"/>
              </a:solidFill>
              <a:cs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a:noFill/>
        </p:spPr>
        <p:txBody>
          <a:bodyPr/>
          <a:lstStyle/>
          <a:p>
            <a:r>
              <a:rPr lang="en-US" smtClean="0"/>
              <a:t>*Discuss – how do you observe child in online charter school, independent study, home hospital, etc ? What if parent doesn’t allow it? </a:t>
            </a:r>
          </a:p>
        </p:txBody>
      </p:sp>
    </p:spTree>
    <p:extLst>
      <p:ext uri="{BB962C8B-B14F-4D97-AF65-F5344CB8AC3E}">
        <p14:creationId xmlns:p14="http://schemas.microsoft.com/office/powerpoint/2010/main" val="223191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6"/>
          <p:cNvSpPr>
            <a:spLocks noGrp="1"/>
          </p:cNvSpPr>
          <p:nvPr>
            <p:ph type="sldNum" sz="quarter" idx="5"/>
          </p:nvPr>
        </p:nvSpPr>
        <p:spPr>
          <a:noFill/>
          <a:ln>
            <a:miter lim="800000"/>
            <a:headEnd/>
            <a:tailEnd/>
          </a:ln>
        </p:spPr>
        <p:txBody>
          <a:bodyPr/>
          <a:lstStyle/>
          <a:p>
            <a:fld id="{C774F1B3-DD73-46FF-B459-22F15FC0277B}" type="slidenum">
              <a:rPr lang="en-US" smtClean="0">
                <a:solidFill>
                  <a:prstClr val="black"/>
                </a:solidFill>
                <a:cs typeface="Arial" charset="0"/>
              </a:rPr>
              <a:pPr/>
              <a:t>17</a:t>
            </a:fld>
            <a:endParaRPr lang="en-US" smtClean="0">
              <a:solidFill>
                <a:prstClr val="black"/>
              </a:solidFill>
              <a:cs typeface="Arial"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a:noFill/>
        </p:spPr>
        <p:txBody>
          <a:bodyPr/>
          <a:lstStyle/>
          <a:p>
            <a:r>
              <a:rPr lang="en-US" smtClean="0"/>
              <a:t>Example – private assessors who did not observe, or otherwise obtain any information from school staff about the child.</a:t>
            </a:r>
          </a:p>
          <a:p>
            <a:endParaRPr lang="en-US" smtClean="0"/>
          </a:p>
          <a:p>
            <a:r>
              <a:rPr lang="en-US" smtClean="0"/>
              <a:t>**Also, note in report (discussed later), dates, location, duration of observation.</a:t>
            </a:r>
          </a:p>
          <a:p>
            <a:endParaRPr lang="en-US" smtClean="0"/>
          </a:p>
          <a:p>
            <a:r>
              <a:rPr lang="en-US" smtClean="0"/>
              <a:t>**perhaps discuss here, on the flip side, can parents observe the assessment being done? See recent case, R.A. v. West Contra Costa USD 66 IDELR 36</a:t>
            </a:r>
          </a:p>
        </p:txBody>
      </p:sp>
    </p:spTree>
    <p:extLst>
      <p:ext uri="{BB962C8B-B14F-4D97-AF65-F5344CB8AC3E}">
        <p14:creationId xmlns:p14="http://schemas.microsoft.com/office/powerpoint/2010/main" val="2154278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6"/>
          <p:cNvSpPr>
            <a:spLocks noGrp="1"/>
          </p:cNvSpPr>
          <p:nvPr>
            <p:ph type="sldNum" sz="quarter" idx="5"/>
          </p:nvPr>
        </p:nvSpPr>
        <p:spPr>
          <a:noFill/>
          <a:ln>
            <a:miter lim="800000"/>
            <a:headEnd/>
            <a:tailEnd/>
          </a:ln>
        </p:spPr>
        <p:txBody>
          <a:bodyPr/>
          <a:lstStyle/>
          <a:p>
            <a:fld id="{D2346CDB-8D20-4FA0-B747-2B496C984E75}" type="slidenum">
              <a:rPr lang="en-US" smtClean="0">
                <a:solidFill>
                  <a:prstClr val="black"/>
                </a:solidFill>
                <a:cs typeface="Arial" charset="0"/>
              </a:rPr>
              <a:pPr/>
              <a:t>18</a:t>
            </a:fld>
            <a:endParaRPr lang="en-US" smtClean="0">
              <a:solidFill>
                <a:prstClr val="black"/>
              </a:solidFill>
              <a:cs typeface="Arial" charset="0"/>
            </a:endParaRPr>
          </a:p>
        </p:txBody>
      </p:sp>
      <p:sp>
        <p:nvSpPr>
          <p:cNvPr id="63490"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21F4C8C2-E8DF-4E9F-A44B-F815A59BE64A}" type="slidenum">
              <a:rPr lang="en-US" sz="1200">
                <a:solidFill>
                  <a:prstClr val="black"/>
                </a:solidFill>
                <a:latin typeface="Arial" charset="0"/>
                <a:cs typeface="Arial" charset="0"/>
              </a:rPr>
              <a:pPr algn="r" defTabSz="985157" fontAlgn="base">
                <a:spcBef>
                  <a:spcPct val="0"/>
                </a:spcBef>
                <a:spcAft>
                  <a:spcPct val="0"/>
                </a:spcAft>
              </a:pPr>
              <a:t>18</a:t>
            </a:fld>
            <a:endParaRPr lang="en-US" sz="1200">
              <a:solidFill>
                <a:prstClr val="black"/>
              </a:solidFill>
              <a:latin typeface="Arial" charset="0"/>
              <a:cs typeface="Arial" charset="0"/>
            </a:endParaRPr>
          </a:p>
        </p:txBody>
      </p:sp>
      <p:sp>
        <p:nvSpPr>
          <p:cNvPr id="63491"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63492" name="Rectangle 3"/>
          <p:cNvSpPr>
            <a:spLocks noGrp="1" noChangeArrowheads="1"/>
          </p:cNvSpPr>
          <p:nvPr>
            <p:ph type="body" idx="1"/>
          </p:nvPr>
        </p:nvSpPr>
        <p:spPr>
          <a:xfrm>
            <a:off x="748102" y="4633675"/>
            <a:ext cx="5981559" cy="4396423"/>
          </a:xfrm>
          <a:noFill/>
        </p:spPr>
        <p:txBody>
          <a:bodyPr lIns="98429" tIns="49215" rIns="98429" bIns="49215"/>
          <a:lstStyle/>
          <a:p>
            <a:pPr marL="232943" indent="-232943">
              <a:lnSpc>
                <a:spcPct val="80000"/>
              </a:lnSpc>
            </a:pPr>
            <a:r>
              <a:rPr lang="en-US" sz="800"/>
              <a:t>Under the law, this is what must be included in assessment reports</a:t>
            </a:r>
          </a:p>
          <a:p>
            <a:pPr marL="232943" indent="-232943">
              <a:lnSpc>
                <a:spcPct val="80000"/>
              </a:lnSpc>
            </a:pPr>
            <a:endParaRPr lang="en-US" sz="800"/>
          </a:p>
          <a:p>
            <a:pPr marL="232943" indent="-232943">
              <a:lnSpc>
                <a:spcPct val="80000"/>
              </a:lnSpc>
              <a:buFontTx/>
              <a:buAutoNum type="arabicParenBoth"/>
            </a:pPr>
            <a:r>
              <a:rPr lang="en-US" sz="800"/>
              <a:t> - NEED FOR SPED: See </a:t>
            </a:r>
            <a:r>
              <a:rPr lang="en-US" sz="800" i="1"/>
              <a:t>Stanislaus Union School District v. Student</a:t>
            </a:r>
            <a:r>
              <a:rPr lang="en-US" sz="800"/>
              <a:t>, OAH CASE NO. 2013050308 again at pages 35-36.</a:t>
            </a:r>
          </a:p>
          <a:p>
            <a:pPr marL="232943" indent="-232943">
              <a:lnSpc>
                <a:spcPct val="80000"/>
              </a:lnSpc>
              <a:buFontTx/>
              <a:buAutoNum type="arabicParenBoth"/>
            </a:pPr>
            <a:endParaRPr lang="en-US" sz="800"/>
          </a:p>
          <a:p>
            <a:pPr marL="232943" indent="-232943">
              <a:lnSpc>
                <a:spcPct val="80000"/>
              </a:lnSpc>
            </a:pPr>
            <a:r>
              <a:rPr lang="en-US" sz="800"/>
              <a:t>“Although District’s psychoeducational assessment complied with the law, District committed a procedural violation because the assessor, school psychologist Ms. Harris, did not provide her opinion or recommendation regarding whether Student may need special education, and the basis of that determination under any category of eligibility in her written report.  The written report failed to expressly address and analyze any of the eligibility criteria and relate the assessment results to those criteria and denied the IEP team, including Parents, that written information. </a:t>
            </a:r>
          </a:p>
          <a:p>
            <a:pPr marL="232943" indent="-232943">
              <a:lnSpc>
                <a:spcPct val="80000"/>
              </a:lnSpc>
            </a:pPr>
            <a:r>
              <a:rPr lang="en-US" sz="800"/>
              <a:t>However, this procedural violation did not result in a denial of FAPE.  Ms. Harris provided her opinion at the IEP team meeting and at </a:t>
            </a:r>
          </a:p>
          <a:p>
            <a:pPr marL="232943" indent="-232943">
              <a:lnSpc>
                <a:spcPct val="80000"/>
              </a:lnSpc>
            </a:pPr>
            <a:r>
              <a:rPr lang="en-US" sz="800"/>
              <a:t>Hearing, it was included in the IEP, and the violation was cured. More importantly, since Student is no longer eligible for special education, she did not suffer a loss of educational benefit.”</a:t>
            </a:r>
          </a:p>
          <a:p>
            <a:pPr marL="232943" indent="-232943">
              <a:lnSpc>
                <a:spcPct val="80000"/>
              </a:lnSpc>
            </a:pPr>
            <a:endParaRPr lang="en-US" sz="800"/>
          </a:p>
          <a:p>
            <a:pPr marL="232943" indent="-232943">
              <a:lnSpc>
                <a:spcPct val="80000"/>
              </a:lnSpc>
            </a:pPr>
            <a:r>
              <a:rPr lang="en-US" sz="800"/>
              <a:t>**Note from Capistrano case (attys fees portion was reversed by 9</a:t>
            </a:r>
            <a:r>
              <a:rPr lang="en-US" sz="800" baseline="30000"/>
              <a:t>th</a:t>
            </a:r>
            <a:r>
              <a:rPr lang="en-US" sz="800"/>
              <a:t> circ, but not underlying substantive decision of OAH or dist ct) – “</a:t>
            </a:r>
            <a:r>
              <a:rPr lang="en-US" b="1" smtClean="0"/>
              <a:t>Student's argument appears to hinge on the lack of the exact words "[Student] may need special education and related services" in the Disputed Report. However, Student cites no authority finding a procedural violation of Section 56327 where these exact words are not used. The Court sees no reason to treat this specific statutory phrase as a mystical incantation that all school districts must utter to protect themselves from liability</a:t>
            </a:r>
            <a:r>
              <a:rPr lang="en-US" smtClean="0"/>
              <a:t>.” (CW v. Capistrano USD (CD Cal. Aug. 3, 2012) 112 LRP  39913.</a:t>
            </a:r>
          </a:p>
          <a:p>
            <a:pPr marL="232943" indent="-232943">
              <a:lnSpc>
                <a:spcPct val="80000"/>
              </a:lnSpc>
            </a:pPr>
            <a:endParaRPr lang="en-US" sz="800"/>
          </a:p>
          <a:p>
            <a:pPr marL="232943" indent="-232943">
              <a:lnSpc>
                <a:spcPct val="80000"/>
              </a:lnSpc>
            </a:pPr>
            <a:r>
              <a:rPr lang="en-US" sz="800"/>
              <a:t>REMEMBER: two prong analysis for eligibility:</a:t>
            </a:r>
          </a:p>
          <a:p>
            <a:pPr marL="232943" indent="-232943">
              <a:lnSpc>
                <a:spcPct val="80000"/>
              </a:lnSpc>
            </a:pPr>
            <a:r>
              <a:rPr lang="en-US" sz="800"/>
              <a:t>California defines “individuals with exceptional needs” as: </a:t>
            </a:r>
          </a:p>
          <a:p>
            <a:pPr marL="698830" lvl="1" indent="-232943">
              <a:lnSpc>
                <a:spcPct val="80000"/>
              </a:lnSpc>
            </a:pPr>
            <a:r>
              <a:rPr lang="en-US" sz="800"/>
              <a:t>A student identified by an IEP team as a child with a disability, and</a:t>
            </a:r>
          </a:p>
          <a:p>
            <a:pPr marL="698830" lvl="1" indent="-232943">
              <a:lnSpc>
                <a:spcPct val="80000"/>
              </a:lnSpc>
            </a:pPr>
            <a:r>
              <a:rPr lang="en-US" sz="800"/>
              <a:t>The student’s impairment requires instruction and services which cannot be provided with modification of the regular school program.  </a:t>
            </a:r>
          </a:p>
          <a:p>
            <a:pPr marL="698830" lvl="1" indent="-232943">
              <a:lnSpc>
                <a:spcPct val="80000"/>
              </a:lnSpc>
            </a:pPr>
            <a:r>
              <a:rPr lang="en-US" sz="800"/>
              <a:t>(Cal. Ed. Code § 56026, subd. (a), (b).) </a:t>
            </a:r>
          </a:p>
          <a:p>
            <a:pPr marL="698830" lvl="1" indent="-232943">
              <a:lnSpc>
                <a:spcPct val="80000"/>
              </a:lnSpc>
            </a:pPr>
            <a:endParaRPr lang="en-US" sz="800"/>
          </a:p>
          <a:p>
            <a:pPr marL="698830" lvl="1" indent="-232943">
              <a:lnSpc>
                <a:spcPct val="80000"/>
              </a:lnSpc>
            </a:pPr>
            <a:r>
              <a:rPr lang="en-US" sz="800"/>
              <a:t>Administrative law judges and courts use the </a:t>
            </a:r>
            <a:r>
              <a:rPr lang="en-US" sz="800" i="1"/>
              <a:t>Rowley </a:t>
            </a:r>
            <a:r>
              <a:rPr lang="en-US" sz="800"/>
              <a:t>benefit standard in determining whether a student qualifies for special education.  </a:t>
            </a:r>
            <a:r>
              <a:rPr lang="en-US" sz="800" i="1"/>
              <a:t>Hood v. Encinitas Union School District</a:t>
            </a:r>
            <a:r>
              <a:rPr lang="en-US" sz="800"/>
              <a:t>, 486 F.3d 1009 (9th Cir. 2007).</a:t>
            </a:r>
          </a:p>
          <a:p>
            <a:pPr marL="698830" lvl="1" indent="-232943">
              <a:lnSpc>
                <a:spcPct val="80000"/>
              </a:lnSpc>
            </a:pPr>
            <a:endParaRPr lang="en-US" sz="800"/>
          </a:p>
          <a:p>
            <a:pPr marL="698830" lvl="1" indent="-232943">
              <a:lnSpc>
                <a:spcPct val="80000"/>
              </a:lnSpc>
            </a:pPr>
            <a:r>
              <a:rPr lang="en-US" sz="800"/>
              <a:t>Just as courts look to the ability of a disabled child to benefit from the services provided to determine if that child is receiving an adequate special education, it is appropriate for courts to determine if a child classified as non-disabled is receiving adequate accommodations in the general classroom -- and thus is not entitled to special education services -- using the benefit standard. Accordingly, the district court used the correct standard of review when it considered the benefit Anna received in the regular classroom as part of its eligibility analysis. </a:t>
            </a:r>
          </a:p>
          <a:p>
            <a:pPr marL="232943" indent="-232943">
              <a:lnSpc>
                <a:spcPct val="80000"/>
              </a:lnSpc>
            </a:pPr>
            <a:endParaRPr lang="en-US" sz="800"/>
          </a:p>
        </p:txBody>
      </p:sp>
    </p:spTree>
    <p:extLst>
      <p:ext uri="{BB962C8B-B14F-4D97-AF65-F5344CB8AC3E}">
        <p14:creationId xmlns:p14="http://schemas.microsoft.com/office/powerpoint/2010/main" val="407940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6"/>
          <p:cNvSpPr>
            <a:spLocks noGrp="1"/>
          </p:cNvSpPr>
          <p:nvPr>
            <p:ph type="sldNum" sz="quarter" idx="5"/>
          </p:nvPr>
        </p:nvSpPr>
        <p:spPr>
          <a:noFill/>
          <a:ln>
            <a:miter lim="800000"/>
            <a:headEnd/>
            <a:tailEnd/>
          </a:ln>
        </p:spPr>
        <p:txBody>
          <a:bodyPr/>
          <a:lstStyle/>
          <a:p>
            <a:fld id="{2AA788A0-F932-4D57-B461-B0F70098036D}" type="slidenum">
              <a:rPr lang="en-US" smtClean="0">
                <a:solidFill>
                  <a:prstClr val="black"/>
                </a:solidFill>
                <a:cs typeface="Arial" charset="0"/>
              </a:rPr>
              <a:pPr/>
              <a:t>19</a:t>
            </a:fld>
            <a:endParaRPr lang="en-US" smtClean="0">
              <a:solidFill>
                <a:prstClr val="black"/>
              </a:solidFill>
              <a:cs typeface="Arial" charset="0"/>
            </a:endParaRPr>
          </a:p>
        </p:txBody>
      </p:sp>
      <p:sp>
        <p:nvSpPr>
          <p:cNvPr id="65538"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F4B7F6F8-20E0-49A8-9DA4-E1AADD76472F}" type="slidenum">
              <a:rPr lang="en-US" sz="1200">
                <a:solidFill>
                  <a:prstClr val="black"/>
                </a:solidFill>
                <a:latin typeface="Arial" charset="0"/>
                <a:cs typeface="Arial" charset="0"/>
              </a:rPr>
              <a:pPr algn="r" defTabSz="985157" fontAlgn="base">
                <a:spcBef>
                  <a:spcPct val="0"/>
                </a:spcBef>
                <a:spcAft>
                  <a:spcPct val="0"/>
                </a:spcAft>
              </a:pPr>
              <a:t>19</a:t>
            </a:fld>
            <a:endParaRPr lang="en-US" sz="1200">
              <a:solidFill>
                <a:prstClr val="black"/>
              </a:solidFill>
              <a:latin typeface="Arial" charset="0"/>
              <a:cs typeface="Arial" charset="0"/>
            </a:endParaRPr>
          </a:p>
        </p:txBody>
      </p:sp>
      <p:sp>
        <p:nvSpPr>
          <p:cNvPr id="65539"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65540"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r>
              <a:rPr lang="en-US" smtClean="0"/>
              <a:t>We will talk about observation in later slides – critical</a:t>
            </a:r>
          </a:p>
          <a:p>
            <a:pPr eaLnBrk="1" hangingPunct="1"/>
            <a:endParaRPr lang="en-US" smtClean="0"/>
          </a:p>
          <a:p>
            <a:pPr eaLnBrk="1" hangingPunct="1"/>
            <a:r>
              <a:rPr lang="en-US" smtClean="0"/>
              <a:t>In terms of behavior or assessing other non-academic needs, standardized tests alone are not likely to be sufficient</a:t>
            </a:r>
          </a:p>
          <a:p>
            <a:pPr eaLnBrk="1" hangingPunct="1"/>
            <a:r>
              <a:rPr lang="en-US" smtClean="0"/>
              <a:t>Use alternative methods, including:</a:t>
            </a:r>
          </a:p>
          <a:p>
            <a:pPr lvl="1" eaLnBrk="1" hangingPunct="1"/>
            <a:r>
              <a:rPr lang="en-US" smtClean="0"/>
              <a:t>Observations</a:t>
            </a:r>
          </a:p>
          <a:p>
            <a:pPr lvl="1" eaLnBrk="1" hangingPunct="1"/>
            <a:r>
              <a:rPr lang="en-US" smtClean="0"/>
              <a:t>Interviews</a:t>
            </a:r>
          </a:p>
          <a:p>
            <a:pPr lvl="1" eaLnBrk="1" hangingPunct="1"/>
            <a:r>
              <a:rPr lang="en-US" smtClean="0"/>
              <a:t>Non-standardized rating scales</a:t>
            </a:r>
          </a:p>
          <a:p>
            <a:pPr lvl="1" eaLnBrk="1" hangingPunct="1"/>
            <a:r>
              <a:rPr lang="en-US" smtClean="0"/>
              <a:t>Records review</a:t>
            </a:r>
          </a:p>
          <a:p>
            <a:pPr lvl="1" eaLnBrk="1" hangingPunct="1"/>
            <a:r>
              <a:rPr lang="en-US" smtClean="0"/>
              <a:t>Play-based assessments</a:t>
            </a:r>
          </a:p>
          <a:p>
            <a:pPr lvl="1"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111518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6"/>
          <p:cNvSpPr>
            <a:spLocks noGrp="1"/>
          </p:cNvSpPr>
          <p:nvPr>
            <p:ph type="sldNum" sz="quarter" idx="5"/>
          </p:nvPr>
        </p:nvSpPr>
        <p:spPr>
          <a:noFill/>
          <a:ln>
            <a:miter lim="800000"/>
            <a:headEnd/>
            <a:tailEnd/>
          </a:ln>
        </p:spPr>
        <p:txBody>
          <a:bodyPr/>
          <a:lstStyle/>
          <a:p>
            <a:fld id="{A25DD332-D592-4E5B-8581-8B7669BC3521}" type="slidenum">
              <a:rPr lang="en-US" smtClean="0">
                <a:solidFill>
                  <a:prstClr val="black"/>
                </a:solidFill>
                <a:cs typeface="Arial" charset="0"/>
              </a:rPr>
              <a:pPr/>
              <a:t>20</a:t>
            </a:fld>
            <a:endParaRPr lang="en-US" smtClean="0">
              <a:solidFill>
                <a:prstClr val="black"/>
              </a:solidFill>
              <a:cs typeface="Arial" charset="0"/>
            </a:endParaRPr>
          </a:p>
        </p:txBody>
      </p:sp>
      <p:sp>
        <p:nvSpPr>
          <p:cNvPr id="67586"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E4021AE4-6607-4EC9-B947-A96D3B54C5E7}" type="slidenum">
              <a:rPr lang="en-US" sz="1200">
                <a:solidFill>
                  <a:prstClr val="black"/>
                </a:solidFill>
                <a:latin typeface="Arial" charset="0"/>
                <a:cs typeface="Arial" charset="0"/>
              </a:rPr>
              <a:pPr algn="r" defTabSz="985157" fontAlgn="base">
                <a:spcBef>
                  <a:spcPct val="0"/>
                </a:spcBef>
                <a:spcAft>
                  <a:spcPct val="0"/>
                </a:spcAft>
              </a:pPr>
              <a:t>20</a:t>
            </a:fld>
            <a:endParaRPr lang="en-US" sz="1200">
              <a:solidFill>
                <a:prstClr val="black"/>
              </a:solidFill>
              <a:latin typeface="Arial" charset="0"/>
              <a:cs typeface="Arial" charset="0"/>
            </a:endParaRPr>
          </a:p>
        </p:txBody>
      </p:sp>
      <p:sp>
        <p:nvSpPr>
          <p:cNvPr id="67587"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67588"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endParaRPr lang="en-US" smtClean="0"/>
          </a:p>
        </p:txBody>
      </p:sp>
    </p:spTree>
    <p:extLst>
      <p:ext uri="{BB962C8B-B14F-4D97-AF65-F5344CB8AC3E}">
        <p14:creationId xmlns:p14="http://schemas.microsoft.com/office/powerpoint/2010/main" val="2745967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6"/>
          <p:cNvSpPr>
            <a:spLocks noGrp="1"/>
          </p:cNvSpPr>
          <p:nvPr>
            <p:ph type="sldNum" sz="quarter" idx="5"/>
          </p:nvPr>
        </p:nvSpPr>
        <p:spPr>
          <a:noFill/>
          <a:ln>
            <a:miter lim="800000"/>
            <a:headEnd/>
            <a:tailEnd/>
          </a:ln>
        </p:spPr>
        <p:txBody>
          <a:bodyPr/>
          <a:lstStyle/>
          <a:p>
            <a:fld id="{574CDCA0-D48D-476E-8359-4F766B061E3D}" type="slidenum">
              <a:rPr lang="en-US" smtClean="0">
                <a:solidFill>
                  <a:prstClr val="black"/>
                </a:solidFill>
                <a:cs typeface="Arial" charset="0"/>
              </a:rPr>
              <a:pPr/>
              <a:t>21</a:t>
            </a:fld>
            <a:endParaRPr lang="en-US" smtClean="0">
              <a:solidFill>
                <a:prstClr val="black"/>
              </a:solidFill>
              <a:cs typeface="Arial" charset="0"/>
            </a:endParaRPr>
          </a:p>
        </p:txBody>
      </p:sp>
      <p:sp>
        <p:nvSpPr>
          <p:cNvPr id="69634"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7F43CF4E-49A7-4998-8F58-1AE9E75AB863}" type="slidenum">
              <a:rPr lang="en-US" sz="1200">
                <a:solidFill>
                  <a:prstClr val="black"/>
                </a:solidFill>
                <a:latin typeface="Arial" charset="0"/>
                <a:cs typeface="Arial" charset="0"/>
              </a:rPr>
              <a:pPr algn="r" defTabSz="985157" fontAlgn="base">
                <a:spcBef>
                  <a:spcPct val="0"/>
                </a:spcBef>
                <a:spcAft>
                  <a:spcPct val="0"/>
                </a:spcAft>
              </a:pPr>
              <a:t>21</a:t>
            </a:fld>
            <a:endParaRPr lang="en-US" sz="1200">
              <a:solidFill>
                <a:prstClr val="black"/>
              </a:solidFill>
              <a:latin typeface="Arial" charset="0"/>
              <a:cs typeface="Arial" charset="0"/>
            </a:endParaRPr>
          </a:p>
        </p:txBody>
      </p:sp>
      <p:sp>
        <p:nvSpPr>
          <p:cNvPr id="69635"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69636"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endParaRPr lang="en-US" smtClean="0"/>
          </a:p>
        </p:txBody>
      </p:sp>
    </p:spTree>
    <p:extLst>
      <p:ext uri="{BB962C8B-B14F-4D97-AF65-F5344CB8AC3E}">
        <p14:creationId xmlns:p14="http://schemas.microsoft.com/office/powerpoint/2010/main" val="84300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6"/>
          <p:cNvSpPr>
            <a:spLocks noGrp="1"/>
          </p:cNvSpPr>
          <p:nvPr>
            <p:ph type="sldNum" sz="quarter" idx="5"/>
          </p:nvPr>
        </p:nvSpPr>
        <p:spPr>
          <a:noFill/>
          <a:ln>
            <a:miter lim="800000"/>
            <a:headEnd/>
            <a:tailEnd/>
          </a:ln>
        </p:spPr>
        <p:txBody>
          <a:bodyPr/>
          <a:lstStyle/>
          <a:p>
            <a:fld id="{0B12D848-6E32-499F-9AB4-D80AA7DD51FD}" type="slidenum">
              <a:rPr lang="en-US" smtClean="0">
                <a:solidFill>
                  <a:prstClr val="black"/>
                </a:solidFill>
                <a:cs typeface="Arial" charset="0"/>
              </a:rPr>
              <a:pPr/>
              <a:t>22</a:t>
            </a:fld>
            <a:endParaRPr lang="en-US" smtClean="0">
              <a:solidFill>
                <a:prstClr val="black"/>
              </a:solidFill>
              <a:cs typeface="Arial" charset="0"/>
            </a:endParaRPr>
          </a:p>
        </p:txBody>
      </p:sp>
      <p:sp>
        <p:nvSpPr>
          <p:cNvPr id="71682"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6FA894C4-673A-4654-9491-607F51E3CFC7}" type="slidenum">
              <a:rPr lang="en-US" sz="1200">
                <a:solidFill>
                  <a:prstClr val="black"/>
                </a:solidFill>
                <a:latin typeface="Arial" charset="0"/>
                <a:cs typeface="Arial" charset="0"/>
              </a:rPr>
              <a:pPr algn="r" defTabSz="985157" fontAlgn="base">
                <a:spcBef>
                  <a:spcPct val="0"/>
                </a:spcBef>
                <a:spcAft>
                  <a:spcPct val="0"/>
                </a:spcAft>
              </a:pPr>
              <a:t>22</a:t>
            </a:fld>
            <a:endParaRPr lang="en-US" sz="1200">
              <a:solidFill>
                <a:prstClr val="black"/>
              </a:solidFill>
              <a:latin typeface="Arial" charset="0"/>
              <a:cs typeface="Arial" charset="0"/>
            </a:endParaRPr>
          </a:p>
        </p:txBody>
      </p:sp>
      <p:sp>
        <p:nvSpPr>
          <p:cNvPr id="71683"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71684"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buFontTx/>
              <a:buChar char="•"/>
            </a:pPr>
            <a:r>
              <a:rPr lang="en-US" smtClean="0"/>
              <a:t>The parent must receive a copy of the assessment reports and documentation of determination of eligibility at the IEP meeting</a:t>
            </a:r>
          </a:p>
          <a:p>
            <a:pPr eaLnBrk="1" hangingPunct="1"/>
            <a:r>
              <a:rPr lang="en-US" sz="1000"/>
              <a:t>(Ed. Code § 56329, subd. (a)(3).)</a:t>
            </a:r>
          </a:p>
          <a:p>
            <a:pPr eaLnBrk="1" hangingPunct="1">
              <a:buFontTx/>
              <a:buChar char="•"/>
            </a:pPr>
            <a:endParaRPr lang="en-US" smtClean="0"/>
          </a:p>
          <a:p>
            <a:pPr eaLnBrk="1" hangingPunct="1"/>
            <a:r>
              <a:rPr lang="en-US" smtClean="0"/>
              <a:t>While no obligation to provide the report in advance of the IEP meeting -</a:t>
            </a:r>
          </a:p>
          <a:p>
            <a:pPr eaLnBrk="1" hangingPunct="1"/>
            <a:r>
              <a:rPr lang="en-US" smtClean="0"/>
              <a:t>Best practice consideration</a:t>
            </a:r>
          </a:p>
          <a:p>
            <a:pPr lvl="1" eaLnBrk="1" hangingPunct="1">
              <a:buFontTx/>
              <a:buChar char="•"/>
            </a:pPr>
            <a:r>
              <a:rPr lang="en-US" smtClean="0"/>
              <a:t>Providing assessment in advance allows parent time to read, digest and formulate questions.</a:t>
            </a:r>
          </a:p>
          <a:p>
            <a:pPr lvl="2" eaLnBrk="1" hangingPunct="1">
              <a:buFontTx/>
              <a:buChar char="•"/>
            </a:pPr>
            <a:r>
              <a:rPr lang="en-US" smtClean="0"/>
              <a:t>Quicker meetings</a:t>
            </a:r>
          </a:p>
          <a:p>
            <a:pPr lvl="2" eaLnBrk="1" hangingPunct="1">
              <a:buFontTx/>
              <a:buChar char="•"/>
            </a:pPr>
            <a:r>
              <a:rPr lang="en-US" smtClean="0"/>
              <a:t>More informed parent participation</a:t>
            </a:r>
          </a:p>
          <a:p>
            <a:pPr eaLnBrk="1" hangingPunct="1"/>
            <a:endParaRPr lang="en-US" smtClean="0"/>
          </a:p>
          <a:p>
            <a:pPr eaLnBrk="1" hangingPunct="1"/>
            <a:endParaRPr lang="en-US" smtClean="0"/>
          </a:p>
          <a:p>
            <a:pPr eaLnBrk="1" hangingPunct="1"/>
            <a:r>
              <a:rPr lang="en-US" smtClean="0"/>
              <a:t>Districts are required to provide to parents, upon request, an explanation or interpretation of any answer sheet or other education records related to the tests a student has completed.</a:t>
            </a:r>
          </a:p>
          <a:p>
            <a:pPr eaLnBrk="1" hangingPunct="1"/>
            <a:r>
              <a:rPr lang="en-US" sz="900"/>
              <a:t>(</a:t>
            </a:r>
            <a:r>
              <a:rPr lang="en-US" sz="900" i="1"/>
              <a:t>Letter to MacDonald</a:t>
            </a:r>
            <a:r>
              <a:rPr lang="en-US" sz="900"/>
              <a:t> (OSEP 1993) 20 IDELR 1159.)</a:t>
            </a:r>
          </a:p>
          <a:p>
            <a:pPr eaLnBrk="1" hangingPunct="1"/>
            <a:endParaRPr lang="en-US" smtClean="0"/>
          </a:p>
        </p:txBody>
      </p:sp>
    </p:spTree>
    <p:extLst>
      <p:ext uri="{BB962C8B-B14F-4D97-AF65-F5344CB8AC3E}">
        <p14:creationId xmlns:p14="http://schemas.microsoft.com/office/powerpoint/2010/main" val="318115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6"/>
          <p:cNvSpPr>
            <a:spLocks noGrp="1"/>
          </p:cNvSpPr>
          <p:nvPr>
            <p:ph type="sldNum" sz="quarter" idx="5"/>
          </p:nvPr>
        </p:nvSpPr>
        <p:spPr>
          <a:noFill/>
          <a:ln>
            <a:miter lim="800000"/>
            <a:headEnd/>
            <a:tailEnd/>
          </a:ln>
        </p:spPr>
        <p:txBody>
          <a:bodyPr/>
          <a:lstStyle/>
          <a:p>
            <a:fld id="{40540660-949D-499F-91B7-3652BCEB8D22}" type="slidenum">
              <a:rPr lang="en-US" smtClean="0">
                <a:solidFill>
                  <a:prstClr val="black"/>
                </a:solidFill>
                <a:cs typeface="Arial" charset="0"/>
              </a:rPr>
              <a:pPr/>
              <a:t>23</a:t>
            </a:fld>
            <a:endParaRPr lang="en-US" smtClean="0">
              <a:solidFill>
                <a:prstClr val="black"/>
              </a:solidFill>
              <a:cs typeface="Arial" charset="0"/>
            </a:endParaRPr>
          </a:p>
        </p:txBody>
      </p:sp>
      <p:sp>
        <p:nvSpPr>
          <p:cNvPr id="73730"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57591137-49F6-487C-ADD8-82E51AC2BF73}" type="slidenum">
              <a:rPr lang="en-US" sz="1200">
                <a:solidFill>
                  <a:prstClr val="black"/>
                </a:solidFill>
                <a:latin typeface="Arial" charset="0"/>
                <a:cs typeface="Arial" charset="0"/>
              </a:rPr>
              <a:pPr algn="r" defTabSz="985157" fontAlgn="base">
                <a:spcBef>
                  <a:spcPct val="0"/>
                </a:spcBef>
                <a:spcAft>
                  <a:spcPct val="0"/>
                </a:spcAft>
              </a:pPr>
              <a:t>23</a:t>
            </a:fld>
            <a:endParaRPr lang="en-US" sz="1200">
              <a:solidFill>
                <a:prstClr val="black"/>
              </a:solidFill>
              <a:latin typeface="Arial" charset="0"/>
              <a:cs typeface="Arial" charset="0"/>
            </a:endParaRPr>
          </a:p>
        </p:txBody>
      </p:sp>
      <p:sp>
        <p:nvSpPr>
          <p:cNvPr id="73731"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73732"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lnSpc>
                <a:spcPct val="80000"/>
              </a:lnSpc>
            </a:pPr>
            <a:r>
              <a:rPr lang="en-US" sz="800"/>
              <a:t>YES!  In fact, there are OAH decisions that quote from assessment reports that directly analyze the legal requirements.  See </a:t>
            </a:r>
            <a:r>
              <a:rPr lang="en-US" sz="800" i="1"/>
              <a:t>Student v. La Mesa-Spring Valley School District</a:t>
            </a:r>
            <a:r>
              <a:rPr lang="en-US" sz="800"/>
              <a:t>, No. 2009050311 (OAH 2009) at pages 10-11.  </a:t>
            </a:r>
          </a:p>
          <a:p>
            <a:pPr eaLnBrk="1" hangingPunct="1">
              <a:lnSpc>
                <a:spcPct val="80000"/>
              </a:lnSpc>
            </a:pPr>
            <a:endParaRPr lang="en-US" sz="800"/>
          </a:p>
          <a:p>
            <a:pPr eaLnBrk="1" hangingPunct="1">
              <a:lnSpc>
                <a:spcPct val="80000"/>
              </a:lnSpc>
            </a:pPr>
            <a:r>
              <a:rPr lang="en-US" sz="800"/>
              <a:t>**However, note that ultimately eligibility is IEP team decision, not solely the assessor’s decision.</a:t>
            </a:r>
          </a:p>
          <a:p>
            <a:pPr eaLnBrk="1" hangingPunct="1">
              <a:lnSpc>
                <a:spcPct val="80000"/>
              </a:lnSpc>
            </a:pPr>
            <a:endParaRPr lang="en-US" sz="800"/>
          </a:p>
          <a:p>
            <a:pPr eaLnBrk="1" hangingPunct="1">
              <a:lnSpc>
                <a:spcPct val="80000"/>
              </a:lnSpc>
            </a:pPr>
            <a:r>
              <a:rPr lang="en-US" sz="800"/>
              <a:t>Per Debbie C - discuss eligibility categories in terms of parent request for “multiple disabilities” versus autistic-like and ID.  </a:t>
            </a:r>
          </a:p>
          <a:p>
            <a:pPr eaLnBrk="1" hangingPunct="1">
              <a:lnSpc>
                <a:spcPct val="80000"/>
              </a:lnSpc>
            </a:pPr>
            <a:endParaRPr lang="en-US" sz="800"/>
          </a:p>
          <a:p>
            <a:pPr eaLnBrk="1" hangingPunct="1">
              <a:lnSpc>
                <a:spcPct val="80000"/>
              </a:lnSpc>
            </a:pPr>
            <a:r>
              <a:rPr lang="en-US" sz="800"/>
              <a:t>The 13 disabling conditions are defined in the IDEA regulations as [THESE ARE NOW THE SAME AS IN 5 CCR 3030]: </a:t>
            </a:r>
          </a:p>
          <a:p>
            <a:pPr eaLnBrk="1" hangingPunct="1">
              <a:lnSpc>
                <a:spcPct val="80000"/>
              </a:lnSpc>
            </a:pPr>
            <a:r>
              <a:rPr lang="en-US" sz="800"/>
              <a:t>1.     Autism. </a:t>
            </a:r>
            <a:r>
              <a:rPr lang="en-US" sz="800" b="1"/>
              <a:t>[ADDRESS HERE, NEW DEFINITION FOR AUTISM IN STATE REGS, IT IS NO LONGER “AUTISTIC LIKE BEHAVIORS” – state definition now same as federal]</a:t>
            </a:r>
          </a:p>
          <a:p>
            <a:pPr eaLnBrk="1" hangingPunct="1">
              <a:lnSpc>
                <a:spcPct val="80000"/>
              </a:lnSpc>
            </a:pPr>
            <a:r>
              <a:rPr lang="en-US" sz="800"/>
              <a:t>2.     Deaf-Blindness.</a:t>
            </a:r>
          </a:p>
          <a:p>
            <a:pPr eaLnBrk="1" hangingPunct="1">
              <a:lnSpc>
                <a:spcPct val="80000"/>
              </a:lnSpc>
            </a:pPr>
            <a:r>
              <a:rPr lang="en-US" sz="800"/>
              <a:t>3.     Deafness.</a:t>
            </a:r>
          </a:p>
          <a:p>
            <a:pPr eaLnBrk="1" hangingPunct="1">
              <a:lnSpc>
                <a:spcPct val="80000"/>
              </a:lnSpc>
            </a:pPr>
            <a:r>
              <a:rPr lang="en-US" sz="800"/>
              <a:t>4.     Emotional disturbance.</a:t>
            </a:r>
          </a:p>
          <a:p>
            <a:pPr eaLnBrk="1" hangingPunct="1">
              <a:lnSpc>
                <a:spcPct val="80000"/>
              </a:lnSpc>
            </a:pPr>
            <a:r>
              <a:rPr lang="en-US" sz="800"/>
              <a:t>5.     Hearing impairment.</a:t>
            </a:r>
          </a:p>
          <a:p>
            <a:pPr eaLnBrk="1" hangingPunct="1">
              <a:lnSpc>
                <a:spcPct val="80000"/>
              </a:lnSpc>
            </a:pPr>
            <a:r>
              <a:rPr lang="en-US" sz="800"/>
              <a:t>6.     Mental retardation/intellectual disability.</a:t>
            </a:r>
          </a:p>
          <a:p>
            <a:pPr eaLnBrk="1" hangingPunct="1">
              <a:lnSpc>
                <a:spcPct val="80000"/>
              </a:lnSpc>
            </a:pPr>
            <a:r>
              <a:rPr lang="en-US" sz="800"/>
              <a:t>7.     </a:t>
            </a:r>
            <a:r>
              <a:rPr lang="en-US" sz="800">
                <a:hlinkClick r:id="rId3"/>
              </a:rPr>
              <a:t>&lt;</a:t>
            </a:r>
            <a:r>
              <a:rPr lang="en-US" sz="800"/>
              <a:t> </a:t>
            </a:r>
            <a:r>
              <a:rPr lang="en-US" sz="800" b="1"/>
              <a:t>Multiple disabilities</a:t>
            </a:r>
            <a:r>
              <a:rPr lang="en-US" sz="800"/>
              <a:t>.</a:t>
            </a:r>
          </a:p>
          <a:p>
            <a:pPr eaLnBrk="1" hangingPunct="1">
              <a:lnSpc>
                <a:spcPct val="80000"/>
              </a:lnSpc>
            </a:pPr>
            <a:r>
              <a:rPr lang="en-US" sz="800"/>
              <a:t>8.     Orthopedic impairment.</a:t>
            </a:r>
          </a:p>
          <a:p>
            <a:pPr eaLnBrk="1" hangingPunct="1">
              <a:lnSpc>
                <a:spcPct val="80000"/>
              </a:lnSpc>
            </a:pPr>
            <a:r>
              <a:rPr lang="en-US" sz="800"/>
              <a:t>9.     Other health impairment.</a:t>
            </a:r>
          </a:p>
          <a:p>
            <a:pPr eaLnBrk="1" hangingPunct="1">
              <a:lnSpc>
                <a:spcPct val="80000"/>
              </a:lnSpc>
            </a:pPr>
            <a:r>
              <a:rPr lang="en-US" sz="800"/>
              <a:t>10.   </a:t>
            </a:r>
            <a:r>
              <a:rPr lang="en-US" sz="800" b="1"/>
              <a:t>Specific learning disability.  [ADDRESS PATTERNS OF STRENGHTS &amp; WEAKNESSES IN DETERMINING SLD]</a:t>
            </a:r>
          </a:p>
          <a:p>
            <a:pPr eaLnBrk="1" hangingPunct="1">
              <a:lnSpc>
                <a:spcPct val="80000"/>
              </a:lnSpc>
            </a:pPr>
            <a:r>
              <a:rPr lang="en-US" sz="800"/>
              <a:t>11.   Speech or language impairment.</a:t>
            </a:r>
          </a:p>
          <a:p>
            <a:pPr eaLnBrk="1" hangingPunct="1">
              <a:lnSpc>
                <a:spcPct val="80000"/>
              </a:lnSpc>
            </a:pPr>
            <a:r>
              <a:rPr lang="en-US" sz="800"/>
              <a:t>12.   Traumatic brain injury.</a:t>
            </a:r>
          </a:p>
          <a:p>
            <a:pPr eaLnBrk="1" hangingPunct="1">
              <a:lnSpc>
                <a:spcPct val="80000"/>
              </a:lnSpc>
            </a:pPr>
            <a:r>
              <a:rPr lang="en-US" sz="800"/>
              <a:t>13.   Visual impairment, including blindness.</a:t>
            </a:r>
            <a:endParaRPr lang="en-US" sz="800">
              <a:hlinkClick r:id=""/>
            </a:endParaRPr>
          </a:p>
          <a:p>
            <a:pPr eaLnBrk="1" hangingPunct="1">
              <a:lnSpc>
                <a:spcPct val="80000"/>
              </a:lnSpc>
            </a:pPr>
            <a:r>
              <a:rPr lang="en-US" sz="800">
                <a:hlinkClick r:id=""/>
              </a:rPr>
              <a:t>34 CFR 300.8</a:t>
            </a:r>
            <a:r>
              <a:rPr lang="en-US" sz="800"/>
              <a:t> (c).  </a:t>
            </a:r>
          </a:p>
          <a:p>
            <a:pPr eaLnBrk="1" hangingPunct="1">
              <a:lnSpc>
                <a:spcPct val="80000"/>
              </a:lnSpc>
            </a:pPr>
            <a:endParaRPr lang="en-US" sz="800"/>
          </a:p>
          <a:p>
            <a:pPr eaLnBrk="1" hangingPunct="1">
              <a:lnSpc>
                <a:spcPct val="80000"/>
              </a:lnSpc>
            </a:pPr>
            <a:r>
              <a:rPr lang="en-US" sz="800"/>
              <a:t>In IDEA 2004, "</a:t>
            </a:r>
            <a:r>
              <a:rPr lang="en-US" sz="800">
                <a:hlinkClick r:id="rId4"/>
              </a:rPr>
              <a:t>&lt;</a:t>
            </a:r>
            <a:r>
              <a:rPr lang="en-US" sz="800"/>
              <a:t> </a:t>
            </a:r>
            <a:r>
              <a:rPr lang="en-US" sz="800" b="1"/>
              <a:t>multiple disabilities</a:t>
            </a:r>
            <a:r>
              <a:rPr lang="en-US" sz="800"/>
              <a:t> </a:t>
            </a:r>
            <a:r>
              <a:rPr lang="en-US" sz="800">
                <a:hlinkClick r:id="rId4"/>
              </a:rPr>
              <a:t>&gt;</a:t>
            </a:r>
            <a:r>
              <a:rPr lang="en-US" sz="800"/>
              <a:t> means concomitant impairments (such as mental retardation-blindness or mental retardation-orthopedic impairment), the combination of which causes such severe educational needs that they cannot be accommodated in special education programs solely for one of the impairments. </a:t>
            </a:r>
            <a:r>
              <a:rPr lang="en-US" sz="800">
                <a:hlinkClick r:id="rId4"/>
              </a:rPr>
              <a:t>&lt;</a:t>
            </a:r>
            <a:r>
              <a:rPr lang="en-US" sz="800"/>
              <a:t> </a:t>
            </a:r>
            <a:r>
              <a:rPr lang="en-US" sz="800" b="1"/>
              <a:t>Multiple disabilities</a:t>
            </a:r>
            <a:r>
              <a:rPr lang="en-US" sz="800"/>
              <a:t> does not include deaf-blindness." </a:t>
            </a:r>
            <a:r>
              <a:rPr lang="en-US" sz="800">
                <a:hlinkClick r:id="rId5"/>
              </a:rPr>
              <a:t>34 CFR 300.8</a:t>
            </a:r>
            <a:r>
              <a:rPr lang="en-US" sz="800"/>
              <a:t> (c)(7). </a:t>
            </a:r>
          </a:p>
          <a:p>
            <a:pPr eaLnBrk="1" hangingPunct="1">
              <a:lnSpc>
                <a:spcPct val="80000"/>
              </a:lnSpc>
            </a:pPr>
            <a:endParaRPr lang="en-US" sz="800"/>
          </a:p>
          <a:p>
            <a:pPr eaLnBrk="1" hangingPunct="1">
              <a:lnSpc>
                <a:spcPct val="80000"/>
              </a:lnSpc>
            </a:pPr>
            <a:r>
              <a:rPr lang="en-US" sz="800"/>
              <a:t>Under state regs, it is the same:  5 CCR 3030(b)(7);  “</a:t>
            </a:r>
            <a:r>
              <a:rPr lang="en-US" smtClean="0"/>
              <a:t>Multiple disabilities means concomitant impairments, such as intellectual disability-blindness or intellectual disability-orthopedic impairment, the combination of which causes such severe educational needs that they cannot be accommodated in special education programs solely for one of the impairments. “Multiple disabilities” does not include deaf-blindness.”</a:t>
            </a:r>
            <a:endParaRPr lang="en-US" sz="800"/>
          </a:p>
          <a:p>
            <a:pPr eaLnBrk="1" hangingPunct="1">
              <a:lnSpc>
                <a:spcPct val="80000"/>
              </a:lnSpc>
            </a:pPr>
            <a:endParaRPr lang="en-US" sz="800"/>
          </a:p>
          <a:p>
            <a:pPr eaLnBrk="1" hangingPunct="1">
              <a:lnSpc>
                <a:spcPct val="80000"/>
              </a:lnSpc>
            </a:pPr>
            <a:r>
              <a:rPr lang="en-US" sz="800"/>
              <a:t>Eligibility gets you in the door – really doesn’t matter what category is as unique needs drive the program, placement and services.  However, we may not want to fight this battle.  </a:t>
            </a:r>
          </a:p>
        </p:txBody>
      </p:sp>
    </p:spTree>
    <p:extLst>
      <p:ext uri="{BB962C8B-B14F-4D97-AF65-F5344CB8AC3E}">
        <p14:creationId xmlns:p14="http://schemas.microsoft.com/office/powerpoint/2010/main" val="22158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6"/>
          <p:cNvSpPr>
            <a:spLocks noGrp="1"/>
          </p:cNvSpPr>
          <p:nvPr>
            <p:ph type="sldNum" sz="quarter" idx="5"/>
          </p:nvPr>
        </p:nvSpPr>
        <p:spPr>
          <a:noFill/>
          <a:ln>
            <a:miter lim="800000"/>
            <a:headEnd/>
            <a:tailEnd/>
          </a:ln>
        </p:spPr>
        <p:txBody>
          <a:bodyPr/>
          <a:lstStyle/>
          <a:p>
            <a:fld id="{55C90314-EFD4-4CDF-8571-E8A542BBB9BF}" type="slidenum">
              <a:rPr lang="en-US" smtClean="0">
                <a:solidFill>
                  <a:prstClr val="black"/>
                </a:solidFill>
                <a:cs typeface="Arial" charset="0"/>
              </a:rPr>
              <a:pPr/>
              <a:t>2</a:t>
            </a:fld>
            <a:endParaRPr lang="en-US" smtClean="0">
              <a:solidFill>
                <a:prstClr val="black"/>
              </a:solidFill>
              <a:cs typeface="Arial" charset="0"/>
            </a:endParaRPr>
          </a:p>
        </p:txBody>
      </p:sp>
      <p:sp>
        <p:nvSpPr>
          <p:cNvPr id="41986"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p:spPr>
      </p:sp>
      <p:sp>
        <p:nvSpPr>
          <p:cNvPr id="41987" name="Notes Placeholder 2"/>
          <p:cNvSpPr>
            <a:spLocks noGrp="1"/>
          </p:cNvSpPr>
          <p:nvPr>
            <p:ph type="body" idx="1"/>
          </p:nvPr>
        </p:nvSpPr>
        <p:spPr>
          <a:noFill/>
        </p:spPr>
        <p:txBody>
          <a:bodyPr/>
          <a:lstStyle/>
          <a:p>
            <a:pPr eaLnBrk="1" hangingPunct="1">
              <a:spcBef>
                <a:spcPct val="0"/>
              </a:spcBef>
            </a:pPr>
            <a:r>
              <a:rPr lang="en-US" smtClean="0"/>
              <a:t>Divider Slide</a:t>
            </a:r>
          </a:p>
        </p:txBody>
      </p:sp>
      <p:sp>
        <p:nvSpPr>
          <p:cNvPr id="41988" name="Slide Number Placeholder 3"/>
          <p:cNvSpPr txBox="1">
            <a:spLocks noGrp="1"/>
          </p:cNvSpPr>
          <p:nvPr/>
        </p:nvSpPr>
        <p:spPr bwMode="auto">
          <a:xfrm>
            <a:off x="4235450" y="9270577"/>
            <a:ext cx="3240688" cy="489030"/>
          </a:xfrm>
          <a:prstGeom prst="rect">
            <a:avLst/>
          </a:prstGeom>
          <a:noFill/>
          <a:ln w="9525">
            <a:noFill/>
            <a:miter lim="800000"/>
            <a:headEnd/>
            <a:tailEnd/>
          </a:ln>
        </p:spPr>
        <p:txBody>
          <a:bodyPr lIns="98489" tIns="49245" rIns="98489" bIns="49245" anchor="b"/>
          <a:lstStyle/>
          <a:p>
            <a:pPr algn="r" defTabSz="985157" fontAlgn="base">
              <a:spcBef>
                <a:spcPct val="0"/>
              </a:spcBef>
              <a:spcAft>
                <a:spcPct val="0"/>
              </a:spcAft>
            </a:pPr>
            <a:fld id="{FBB324E1-7A4B-4F84-8ADA-B55375EB1B6B}" type="slidenum">
              <a:rPr lang="en-US" sz="1200">
                <a:solidFill>
                  <a:prstClr val="black"/>
                </a:solidFill>
                <a:cs typeface="Arial" charset="0"/>
              </a:rPr>
              <a:pPr algn="r" defTabSz="985157" fontAlgn="base">
                <a:spcBef>
                  <a:spcPct val="0"/>
                </a:spcBef>
                <a:spcAft>
                  <a:spcPct val="0"/>
                </a:spcAft>
              </a:pPr>
              <a:t>2</a:t>
            </a:fld>
            <a:endParaRPr lang="en-US" sz="1200">
              <a:solidFill>
                <a:prstClr val="black"/>
              </a:solidFill>
              <a:cs typeface="Arial" charset="0"/>
            </a:endParaRPr>
          </a:p>
        </p:txBody>
      </p:sp>
    </p:spTree>
    <p:extLst>
      <p:ext uri="{BB962C8B-B14F-4D97-AF65-F5344CB8AC3E}">
        <p14:creationId xmlns:p14="http://schemas.microsoft.com/office/powerpoint/2010/main" val="815753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6"/>
          <p:cNvSpPr>
            <a:spLocks noGrp="1"/>
          </p:cNvSpPr>
          <p:nvPr>
            <p:ph type="sldNum" sz="quarter" idx="5"/>
          </p:nvPr>
        </p:nvSpPr>
        <p:spPr>
          <a:noFill/>
          <a:ln>
            <a:miter lim="800000"/>
            <a:headEnd/>
            <a:tailEnd/>
          </a:ln>
        </p:spPr>
        <p:txBody>
          <a:bodyPr/>
          <a:lstStyle/>
          <a:p>
            <a:fld id="{CCBF36DD-41A2-4063-B94B-6E7085C8AC0E}" type="slidenum">
              <a:rPr lang="en-US" smtClean="0">
                <a:solidFill>
                  <a:prstClr val="black"/>
                </a:solidFill>
                <a:cs typeface="Arial" charset="0"/>
              </a:rPr>
              <a:pPr/>
              <a:t>24</a:t>
            </a:fld>
            <a:endParaRPr lang="en-US" smtClean="0">
              <a:solidFill>
                <a:prstClr val="black"/>
              </a:solidFill>
              <a:cs typeface="Arial" charset="0"/>
            </a:endParaRPr>
          </a:p>
        </p:txBody>
      </p:sp>
      <p:sp>
        <p:nvSpPr>
          <p:cNvPr id="75778"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710B3B4F-30AD-4048-A6AF-4A1B6B9E3B10}" type="slidenum">
              <a:rPr lang="en-US" sz="1200">
                <a:solidFill>
                  <a:prstClr val="black"/>
                </a:solidFill>
                <a:latin typeface="Arial" charset="0"/>
                <a:cs typeface="Arial" charset="0"/>
              </a:rPr>
              <a:pPr algn="r" defTabSz="985157" fontAlgn="base">
                <a:spcBef>
                  <a:spcPct val="0"/>
                </a:spcBef>
                <a:spcAft>
                  <a:spcPct val="0"/>
                </a:spcAft>
              </a:pPr>
              <a:t>24</a:t>
            </a:fld>
            <a:endParaRPr lang="en-US" sz="1200">
              <a:solidFill>
                <a:prstClr val="black"/>
              </a:solidFill>
              <a:latin typeface="Arial" charset="0"/>
              <a:cs typeface="Arial" charset="0"/>
            </a:endParaRPr>
          </a:p>
        </p:txBody>
      </p:sp>
      <p:sp>
        <p:nvSpPr>
          <p:cNvPr id="75779"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75780"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r>
              <a:rPr lang="en-US" smtClean="0"/>
              <a:t>Assessment tools must be “tailored to assess specific areas of educational need” and “special attention shall be given to the [child’s] unique educational needs.”  </a:t>
            </a:r>
            <a:r>
              <a:rPr lang="en-US" sz="1000"/>
              <a:t>Ed. Code §§ 56320, subd. (c)(g).)</a:t>
            </a:r>
          </a:p>
          <a:p>
            <a:pPr eaLnBrk="1" hangingPunct="1"/>
            <a:endParaRPr lang="en-US" sz="1000"/>
          </a:p>
          <a:p>
            <a:pPr eaLnBrk="1" hangingPunct="1"/>
            <a:r>
              <a:rPr lang="en-US" sz="1400"/>
              <a:t>Assessors must use “technically sound instruments that may assess the relative contribution of cognitive and behavioral facts, in addition to physical or developmental factors.” </a:t>
            </a:r>
            <a:r>
              <a:rPr lang="en-US" sz="1000"/>
              <a:t>(20 U.S.C. § 1414(b)(2)(C); 34 C.F.R. § 300.304 (b)(3).)</a:t>
            </a:r>
          </a:p>
          <a:p>
            <a:pPr eaLnBrk="1" hangingPunct="1"/>
            <a:endParaRPr lang="en-US" sz="1000"/>
          </a:p>
          <a:p>
            <a:pPr eaLnBrk="1" hangingPunct="1"/>
            <a:endParaRPr lang="en-US" smtClean="0"/>
          </a:p>
        </p:txBody>
      </p:sp>
    </p:spTree>
    <p:extLst>
      <p:ext uri="{BB962C8B-B14F-4D97-AF65-F5344CB8AC3E}">
        <p14:creationId xmlns:p14="http://schemas.microsoft.com/office/powerpoint/2010/main" val="1616925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6"/>
          <p:cNvSpPr>
            <a:spLocks noGrp="1"/>
          </p:cNvSpPr>
          <p:nvPr>
            <p:ph type="sldNum" sz="quarter" idx="5"/>
          </p:nvPr>
        </p:nvSpPr>
        <p:spPr>
          <a:noFill/>
          <a:ln>
            <a:miter lim="800000"/>
            <a:headEnd/>
            <a:tailEnd/>
          </a:ln>
        </p:spPr>
        <p:txBody>
          <a:bodyPr/>
          <a:lstStyle/>
          <a:p>
            <a:fld id="{149C25B8-9F9C-4AB4-A7A7-DB4864194AE6}" type="slidenum">
              <a:rPr lang="en-US" smtClean="0">
                <a:solidFill>
                  <a:prstClr val="black"/>
                </a:solidFill>
                <a:cs typeface="Arial" charset="0"/>
              </a:rPr>
              <a:pPr/>
              <a:t>27</a:t>
            </a:fld>
            <a:endParaRPr lang="en-US" smtClean="0">
              <a:solidFill>
                <a:prstClr val="black"/>
              </a:solidFill>
              <a:cs typeface="Arial" charset="0"/>
            </a:endParaRPr>
          </a:p>
        </p:txBody>
      </p:sp>
      <p:sp>
        <p:nvSpPr>
          <p:cNvPr id="79874"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65093E0E-6B88-490A-9613-883379963813}" type="slidenum">
              <a:rPr lang="en-US" sz="1200">
                <a:solidFill>
                  <a:prstClr val="black"/>
                </a:solidFill>
                <a:latin typeface="Arial" charset="0"/>
                <a:cs typeface="Arial" charset="0"/>
              </a:rPr>
              <a:pPr algn="r" defTabSz="985157" fontAlgn="base">
                <a:spcBef>
                  <a:spcPct val="0"/>
                </a:spcBef>
                <a:spcAft>
                  <a:spcPct val="0"/>
                </a:spcAft>
              </a:pPr>
              <a:t>27</a:t>
            </a:fld>
            <a:endParaRPr lang="en-US" sz="1200">
              <a:solidFill>
                <a:prstClr val="black"/>
              </a:solidFill>
              <a:latin typeface="Arial" charset="0"/>
              <a:cs typeface="Arial" charset="0"/>
            </a:endParaRPr>
          </a:p>
        </p:txBody>
      </p:sp>
      <p:sp>
        <p:nvSpPr>
          <p:cNvPr id="79875"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79876"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endParaRPr lang="en-US" smtClean="0"/>
          </a:p>
        </p:txBody>
      </p:sp>
    </p:spTree>
    <p:extLst>
      <p:ext uri="{BB962C8B-B14F-4D97-AF65-F5344CB8AC3E}">
        <p14:creationId xmlns:p14="http://schemas.microsoft.com/office/powerpoint/2010/main" val="3666522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6"/>
          <p:cNvSpPr>
            <a:spLocks noGrp="1"/>
          </p:cNvSpPr>
          <p:nvPr>
            <p:ph type="sldNum" sz="quarter" idx="5"/>
          </p:nvPr>
        </p:nvSpPr>
        <p:spPr>
          <a:noFill/>
          <a:ln>
            <a:miter lim="800000"/>
            <a:headEnd/>
            <a:tailEnd/>
          </a:ln>
        </p:spPr>
        <p:txBody>
          <a:bodyPr/>
          <a:lstStyle/>
          <a:p>
            <a:fld id="{431C342A-9F81-4500-910E-359F2A6D0223}" type="slidenum">
              <a:rPr lang="en-US" smtClean="0">
                <a:solidFill>
                  <a:prstClr val="black"/>
                </a:solidFill>
                <a:cs typeface="Arial" charset="0"/>
              </a:rPr>
              <a:pPr/>
              <a:t>28</a:t>
            </a:fld>
            <a:endParaRPr lang="en-US" smtClean="0">
              <a:solidFill>
                <a:prstClr val="black"/>
              </a:solidFill>
              <a:cs typeface="Arial" charset="0"/>
            </a:endParaRPr>
          </a:p>
        </p:txBody>
      </p:sp>
      <p:sp>
        <p:nvSpPr>
          <p:cNvPr id="81922"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76AEC4DA-90EC-4918-8A48-B589BE8413F9}" type="slidenum">
              <a:rPr lang="en-US" sz="1200">
                <a:solidFill>
                  <a:prstClr val="black"/>
                </a:solidFill>
                <a:latin typeface="Arial" charset="0"/>
                <a:cs typeface="Arial" charset="0"/>
              </a:rPr>
              <a:pPr algn="r" defTabSz="985157" fontAlgn="base">
                <a:spcBef>
                  <a:spcPct val="0"/>
                </a:spcBef>
                <a:spcAft>
                  <a:spcPct val="0"/>
                </a:spcAft>
              </a:pPr>
              <a:t>28</a:t>
            </a:fld>
            <a:endParaRPr lang="en-US" sz="1200">
              <a:solidFill>
                <a:prstClr val="black"/>
              </a:solidFill>
              <a:latin typeface="Arial" charset="0"/>
              <a:cs typeface="Arial" charset="0"/>
            </a:endParaRPr>
          </a:p>
        </p:txBody>
      </p:sp>
      <p:sp>
        <p:nvSpPr>
          <p:cNvPr id="81923"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81924"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r>
              <a:rPr lang="en-US" smtClean="0"/>
              <a:t>**Using same instrument less than a year after previous administration:</a:t>
            </a:r>
          </a:p>
          <a:p>
            <a:pPr eaLnBrk="1" hangingPunct="1"/>
            <a:endParaRPr lang="en-US" smtClean="0"/>
          </a:p>
          <a:p>
            <a:pPr eaLnBrk="1" hangingPunct="1"/>
            <a:r>
              <a:rPr lang="en-US" smtClean="0"/>
              <a:t>Example from CC hearing – suspicion that parents had child privately assessed just before district assessment and did not tell us; child had memorized test stimulus items, so assessors discontinued that test.  When asked about it at hearing, dad pleaded the 5</a:t>
            </a:r>
            <a:r>
              <a:rPr lang="en-US" baseline="30000" smtClean="0"/>
              <a:t>th</a:t>
            </a:r>
            <a:r>
              <a:rPr lang="en-US" smtClean="0"/>
              <a:t> and when ordered to answer the question, denied having any private assessment done (yeah right).  Compare to Sarah G. hearing where student was advised by public defender and did plead 5</a:t>
            </a:r>
            <a:r>
              <a:rPr lang="en-US" baseline="30000" smtClean="0"/>
              <a:t>th</a:t>
            </a:r>
            <a:r>
              <a:rPr lang="en-US" smtClean="0"/>
              <a:t> due to child porn charges pending in juvenile court.</a:t>
            </a:r>
          </a:p>
          <a:p>
            <a:pPr eaLnBrk="1" hangingPunct="1"/>
            <a:endParaRPr lang="en-US" smtClean="0"/>
          </a:p>
          <a:p>
            <a:pPr eaLnBrk="1" hangingPunct="1"/>
            <a:r>
              <a:rPr lang="en-US" smtClean="0"/>
              <a:t>Test/re-test reliability – ensure check instruction manual for how soon test can be administered.  </a:t>
            </a:r>
          </a:p>
        </p:txBody>
      </p:sp>
    </p:spTree>
    <p:extLst>
      <p:ext uri="{BB962C8B-B14F-4D97-AF65-F5344CB8AC3E}">
        <p14:creationId xmlns:p14="http://schemas.microsoft.com/office/powerpoint/2010/main" val="318044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6"/>
          <p:cNvSpPr>
            <a:spLocks noGrp="1"/>
          </p:cNvSpPr>
          <p:nvPr>
            <p:ph type="sldNum" sz="quarter" idx="5"/>
          </p:nvPr>
        </p:nvSpPr>
        <p:spPr>
          <a:noFill/>
          <a:ln>
            <a:miter lim="800000"/>
            <a:headEnd/>
            <a:tailEnd/>
          </a:ln>
        </p:spPr>
        <p:txBody>
          <a:bodyPr/>
          <a:lstStyle/>
          <a:p>
            <a:fld id="{2C2D5A70-3814-4A84-898B-2A7C156014A8}" type="slidenum">
              <a:rPr lang="en-US" smtClean="0">
                <a:solidFill>
                  <a:prstClr val="black"/>
                </a:solidFill>
                <a:cs typeface="Arial" charset="0"/>
              </a:rPr>
              <a:pPr/>
              <a:t>29</a:t>
            </a:fld>
            <a:endParaRPr lang="en-US" smtClean="0">
              <a:solidFill>
                <a:prstClr val="black"/>
              </a:solidFill>
              <a:cs typeface="Arial" charset="0"/>
            </a:endParaRPr>
          </a:p>
        </p:txBody>
      </p:sp>
      <p:sp>
        <p:nvSpPr>
          <p:cNvPr id="83970"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65CD645C-4A63-418D-984D-40463DD89C15}" type="slidenum">
              <a:rPr lang="en-US" sz="1200">
                <a:solidFill>
                  <a:prstClr val="black"/>
                </a:solidFill>
                <a:latin typeface="Arial" charset="0"/>
                <a:cs typeface="Arial" charset="0"/>
              </a:rPr>
              <a:pPr algn="r" defTabSz="985157" fontAlgn="base">
                <a:spcBef>
                  <a:spcPct val="0"/>
                </a:spcBef>
                <a:spcAft>
                  <a:spcPct val="0"/>
                </a:spcAft>
              </a:pPr>
              <a:t>29</a:t>
            </a:fld>
            <a:endParaRPr lang="en-US" sz="1200">
              <a:solidFill>
                <a:prstClr val="black"/>
              </a:solidFill>
              <a:latin typeface="Arial" charset="0"/>
              <a:cs typeface="Arial" charset="0"/>
            </a:endParaRPr>
          </a:p>
        </p:txBody>
      </p:sp>
      <p:sp>
        <p:nvSpPr>
          <p:cNvPr id="83971"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83972"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lnSpc>
                <a:spcPct val="80000"/>
              </a:lnSpc>
            </a:pPr>
            <a:r>
              <a:rPr lang="en-US" sz="900" i="1"/>
              <a:t>**Discuss here, when preparing for DPH, suggest re-score the test, and/or have another assessor look it over.</a:t>
            </a:r>
          </a:p>
          <a:p>
            <a:pPr eaLnBrk="1" hangingPunct="1">
              <a:lnSpc>
                <a:spcPct val="80000"/>
              </a:lnSpc>
            </a:pPr>
            <a:endParaRPr lang="en-US" sz="900" i="1"/>
          </a:p>
          <a:p>
            <a:pPr eaLnBrk="1" hangingPunct="1">
              <a:lnSpc>
                <a:spcPct val="80000"/>
              </a:lnSpc>
            </a:pPr>
            <a:r>
              <a:rPr lang="en-US" sz="900" i="1"/>
              <a:t>Anaheim City School District v. Parent on Behalf of Student</a:t>
            </a:r>
            <a:r>
              <a:rPr lang="en-US" sz="900"/>
              <a:t> (2010) OAH Case No. 2010010357</a:t>
            </a:r>
          </a:p>
          <a:p>
            <a:pPr eaLnBrk="1" hangingPunct="1">
              <a:lnSpc>
                <a:spcPct val="80000"/>
              </a:lnSpc>
            </a:pPr>
            <a:endParaRPr lang="en-US" sz="800"/>
          </a:p>
          <a:p>
            <a:pPr eaLnBrk="1" hangingPunct="1">
              <a:lnSpc>
                <a:spcPct val="80000"/>
              </a:lnSpc>
            </a:pPr>
            <a:r>
              <a:rPr lang="en-US" sz="800"/>
              <a:t>Eight-year-old student qualified for special education services under the category of autistic-like behaviors. </a:t>
            </a:r>
          </a:p>
          <a:p>
            <a:pPr eaLnBrk="1" hangingPunct="1">
              <a:lnSpc>
                <a:spcPct val="80000"/>
              </a:lnSpc>
            </a:pPr>
            <a:r>
              <a:rPr lang="en-US" sz="800"/>
              <a:t>In preparation for student’s annual IEP, district retained Lauren Franke, Psy.D, to conduct a psycho-educational assessment.</a:t>
            </a:r>
            <a:r>
              <a:rPr lang="en-US" sz="900"/>
              <a:t> </a:t>
            </a:r>
          </a:p>
          <a:p>
            <a:pPr eaLnBrk="1" hangingPunct="1">
              <a:lnSpc>
                <a:spcPct val="80000"/>
              </a:lnSpc>
            </a:pPr>
            <a:r>
              <a:rPr lang="en-US" sz="700"/>
              <a:t>Assessment consisted of:</a:t>
            </a:r>
            <a:r>
              <a:rPr lang="en-US" sz="900"/>
              <a:t> </a:t>
            </a:r>
          </a:p>
          <a:p>
            <a:pPr lvl="1" eaLnBrk="1" hangingPunct="1">
              <a:lnSpc>
                <a:spcPct val="80000"/>
              </a:lnSpc>
            </a:pPr>
            <a:r>
              <a:rPr lang="en-US" sz="800"/>
              <a:t>Interviews of parents and teacher.</a:t>
            </a:r>
          </a:p>
          <a:p>
            <a:pPr lvl="1" eaLnBrk="1" hangingPunct="1">
              <a:lnSpc>
                <a:spcPct val="80000"/>
              </a:lnSpc>
            </a:pPr>
            <a:r>
              <a:rPr lang="en-US" sz="800"/>
              <a:t>Review of student’s educational records, medical records, background, previous assessments and reports.</a:t>
            </a:r>
          </a:p>
          <a:p>
            <a:pPr lvl="1" eaLnBrk="1" hangingPunct="1">
              <a:lnSpc>
                <a:spcPct val="80000"/>
              </a:lnSpc>
            </a:pPr>
            <a:r>
              <a:rPr lang="en-US" sz="800"/>
              <a:t>Observations of student.</a:t>
            </a:r>
          </a:p>
          <a:p>
            <a:pPr lvl="1" eaLnBrk="1" hangingPunct="1">
              <a:lnSpc>
                <a:spcPct val="80000"/>
              </a:lnSpc>
            </a:pPr>
            <a:r>
              <a:rPr lang="en-US" sz="800"/>
              <a:t>Cognitive, memory and language tests. </a:t>
            </a:r>
          </a:p>
          <a:p>
            <a:pPr lvl="1" eaLnBrk="1" hangingPunct="1">
              <a:lnSpc>
                <a:spcPct val="80000"/>
              </a:lnSpc>
            </a:pPr>
            <a:r>
              <a:rPr lang="en-US" sz="800"/>
              <a:t>Evaluation of student’s social competence and narrative skills. </a:t>
            </a:r>
          </a:p>
          <a:p>
            <a:pPr eaLnBrk="1" hangingPunct="1">
              <a:lnSpc>
                <a:spcPct val="80000"/>
              </a:lnSpc>
            </a:pPr>
            <a:r>
              <a:rPr lang="en-US" sz="800"/>
              <a:t>ALJ found psycho-educational assessment was not properly conducted.</a:t>
            </a:r>
          </a:p>
          <a:p>
            <a:pPr lvl="1" eaLnBrk="1" hangingPunct="1">
              <a:lnSpc>
                <a:spcPct val="80000"/>
              </a:lnSpc>
            </a:pPr>
            <a:r>
              <a:rPr lang="en-US" sz="800"/>
              <a:t>District failed to meet the legal requirement that a psycho-educational assessment be conducted by a credentialed school psychologist. Dr. Franke is a clinical psychologist, not a credentialed school psychologist. </a:t>
            </a:r>
          </a:p>
          <a:p>
            <a:pPr lvl="1" eaLnBrk="1" hangingPunct="1">
              <a:lnSpc>
                <a:spcPct val="80000"/>
              </a:lnSpc>
            </a:pPr>
            <a:r>
              <a:rPr lang="en-US" sz="800"/>
              <a:t>Dr. Franke failed to follow the Kaufman Assessment Battery for Children, Second Edition (KABC-II) test instructions regarding selection and application of theoretical models. </a:t>
            </a:r>
          </a:p>
          <a:p>
            <a:pPr lvl="1" eaLnBrk="1" hangingPunct="1">
              <a:lnSpc>
                <a:spcPct val="80000"/>
              </a:lnSpc>
            </a:pPr>
            <a:r>
              <a:rPr lang="en-US" sz="800"/>
              <a:t>Dr. Franke failed to follow test protocols in scoring, resulting in an incorrect cognitive profile of student.  </a:t>
            </a:r>
          </a:p>
          <a:p>
            <a:pPr lvl="1" eaLnBrk="1" hangingPunct="1">
              <a:lnSpc>
                <a:spcPct val="80000"/>
              </a:lnSpc>
            </a:pPr>
            <a:endParaRPr lang="en-US" sz="800"/>
          </a:p>
          <a:p>
            <a:pPr eaLnBrk="1" hangingPunct="1">
              <a:lnSpc>
                <a:spcPct val="80000"/>
              </a:lnSpc>
              <a:buFontTx/>
              <a:buChar char="•"/>
            </a:pPr>
            <a:r>
              <a:rPr lang="en-US" sz="800"/>
              <a:t>Other errors:  </a:t>
            </a:r>
          </a:p>
          <a:p>
            <a:pPr lvl="1" eaLnBrk="1" hangingPunct="1">
              <a:lnSpc>
                <a:spcPct val="80000"/>
              </a:lnSpc>
            </a:pPr>
            <a:r>
              <a:rPr lang="en-US" sz="800"/>
              <a:t>Gave time points but reported that she had not.</a:t>
            </a:r>
          </a:p>
          <a:p>
            <a:pPr lvl="1" eaLnBrk="1" hangingPunct="1">
              <a:lnSpc>
                <a:spcPct val="80000"/>
              </a:lnSpc>
            </a:pPr>
            <a:r>
              <a:rPr lang="en-US" sz="800"/>
              <a:t>Added practice items to raw score.</a:t>
            </a:r>
          </a:p>
          <a:p>
            <a:pPr lvl="1" eaLnBrk="1" hangingPunct="1">
              <a:lnSpc>
                <a:spcPct val="80000"/>
              </a:lnSpc>
            </a:pPr>
            <a:r>
              <a:rPr lang="en-US" sz="800"/>
              <a:t>Administered a subtest outside of the age range, then did not report the data.</a:t>
            </a:r>
          </a:p>
          <a:p>
            <a:pPr lvl="1" eaLnBrk="1" hangingPunct="1">
              <a:lnSpc>
                <a:spcPct val="80000"/>
              </a:lnSpc>
            </a:pPr>
            <a:endParaRPr lang="en-US" sz="800"/>
          </a:p>
          <a:p>
            <a:pPr lvl="1" eaLnBrk="1" hangingPunct="1">
              <a:lnSpc>
                <a:spcPct val="80000"/>
              </a:lnSpc>
            </a:pPr>
            <a:r>
              <a:rPr lang="en-US" sz="800"/>
              <a:t>*There were numerous examples of incorrect scoring.  If it was a mistake here or there that did not impact results, most likely different outcome.  </a:t>
            </a:r>
          </a:p>
          <a:p>
            <a:pPr eaLnBrk="1" hangingPunct="1">
              <a:lnSpc>
                <a:spcPct val="80000"/>
              </a:lnSpc>
            </a:pPr>
            <a:endParaRPr lang="en-US" sz="800"/>
          </a:p>
        </p:txBody>
      </p:sp>
    </p:spTree>
    <p:extLst>
      <p:ext uri="{BB962C8B-B14F-4D97-AF65-F5344CB8AC3E}">
        <p14:creationId xmlns:p14="http://schemas.microsoft.com/office/powerpoint/2010/main" val="2812124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6"/>
          <p:cNvSpPr>
            <a:spLocks noGrp="1"/>
          </p:cNvSpPr>
          <p:nvPr>
            <p:ph type="sldNum" sz="quarter" idx="5"/>
          </p:nvPr>
        </p:nvSpPr>
        <p:spPr>
          <a:noFill/>
          <a:ln>
            <a:miter lim="800000"/>
            <a:headEnd/>
            <a:tailEnd/>
          </a:ln>
        </p:spPr>
        <p:txBody>
          <a:bodyPr/>
          <a:lstStyle/>
          <a:p>
            <a:fld id="{0790C1B6-0CD1-4E73-A912-151E7289A4D9}" type="slidenum">
              <a:rPr lang="en-US" smtClean="0">
                <a:solidFill>
                  <a:prstClr val="black"/>
                </a:solidFill>
                <a:cs typeface="Arial" charset="0"/>
              </a:rPr>
              <a:pPr/>
              <a:t>30</a:t>
            </a:fld>
            <a:endParaRPr lang="en-US" smtClean="0">
              <a:solidFill>
                <a:prstClr val="black"/>
              </a:solidFill>
              <a:cs typeface="Arial" charset="0"/>
            </a:endParaRPr>
          </a:p>
        </p:txBody>
      </p:sp>
      <p:sp>
        <p:nvSpPr>
          <p:cNvPr id="86018"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B1D4FD53-30CF-4C61-B012-C20E4134C06F}" type="slidenum">
              <a:rPr lang="en-US" sz="1200">
                <a:solidFill>
                  <a:prstClr val="black"/>
                </a:solidFill>
                <a:latin typeface="Arial" charset="0"/>
                <a:cs typeface="Arial" charset="0"/>
              </a:rPr>
              <a:pPr algn="r" defTabSz="985157" fontAlgn="base">
                <a:spcBef>
                  <a:spcPct val="0"/>
                </a:spcBef>
                <a:spcAft>
                  <a:spcPct val="0"/>
                </a:spcAft>
              </a:pPr>
              <a:t>30</a:t>
            </a:fld>
            <a:endParaRPr lang="en-US" sz="1200">
              <a:solidFill>
                <a:prstClr val="black"/>
              </a:solidFill>
              <a:latin typeface="Arial" charset="0"/>
              <a:cs typeface="Arial" charset="0"/>
            </a:endParaRPr>
          </a:p>
        </p:txBody>
      </p:sp>
      <p:sp>
        <p:nvSpPr>
          <p:cNvPr id="86019"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86020"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spcAft>
                <a:spcPct val="20000"/>
              </a:spcAft>
              <a:buFontTx/>
              <a:buChar char="•"/>
            </a:pPr>
            <a:r>
              <a:rPr lang="en-US" smtClean="0"/>
              <a:t>Assessments must be administered in accordance with instructions provided by the producer of the assessments</a:t>
            </a:r>
          </a:p>
          <a:p>
            <a:pPr eaLnBrk="1" hangingPunct="1">
              <a:spcAft>
                <a:spcPct val="20000"/>
              </a:spcAft>
              <a:buFontTx/>
              <a:buChar char="•"/>
            </a:pPr>
            <a:r>
              <a:rPr lang="en-US" smtClean="0"/>
              <a:t>Ed. Code § 56320, subd. (b)(3)</a:t>
            </a:r>
          </a:p>
          <a:p>
            <a:pPr eaLnBrk="1" hangingPunct="1">
              <a:spcAft>
                <a:spcPct val="20000"/>
              </a:spcAft>
              <a:buFontTx/>
              <a:buChar char="•"/>
            </a:pPr>
            <a:r>
              <a:rPr lang="en-US" smtClean="0"/>
              <a:t>Parents will use protocols to try to show that assessments did not comply with the instructions.</a:t>
            </a:r>
          </a:p>
          <a:p>
            <a:pPr eaLnBrk="1" hangingPunct="1">
              <a:spcAft>
                <a:spcPct val="20000"/>
              </a:spcAft>
              <a:buFontTx/>
              <a:buChar char="•"/>
            </a:pPr>
            <a:r>
              <a:rPr lang="en-US" smtClean="0"/>
              <a:t>Properly-completed protocols can be strong evidence supporting the district’s position.</a:t>
            </a:r>
          </a:p>
          <a:p>
            <a:pPr eaLnBrk="1" hangingPunct="1">
              <a:spcAft>
                <a:spcPct val="20000"/>
              </a:spcAft>
              <a:buFontTx/>
              <a:buChar char="•"/>
            </a:pPr>
            <a:r>
              <a:rPr lang="en-US" smtClean="0"/>
              <a:t>AS AN ASIDE:  Don’t forget protocols that have personally identifiable information on them (i.e. the student’s name) are student records and must be produced to families. </a:t>
            </a:r>
          </a:p>
          <a:p>
            <a:pPr lvl="1" eaLnBrk="1" hangingPunct="1"/>
            <a:r>
              <a:rPr lang="en-US" smtClean="0"/>
              <a:t>“In California, the school district must produce copyrighted written assessment test protocols as part of a pupil’s requested educational records as a fair use exception to the federal copyright laws, to the extent the protocols have personally identifiable information pertaining to the pupil written on them.”  See </a:t>
            </a:r>
            <a:r>
              <a:rPr lang="en-US" i="1" smtClean="0"/>
              <a:t>Stanislaus Union SD v. Parents</a:t>
            </a:r>
            <a:r>
              <a:rPr lang="en-US" smtClean="0"/>
              <a:t>, OAH Case No. 2013050308</a:t>
            </a:r>
          </a:p>
          <a:p>
            <a:pPr lvl="1" eaLnBrk="1" hangingPunct="1"/>
            <a:r>
              <a:rPr lang="en-US" smtClean="0"/>
              <a:t> See also </a:t>
            </a:r>
            <a:r>
              <a:rPr lang="en-US" i="1" smtClean="0"/>
              <a:t>Newport-Mesa Unified School District v. State of California Department of Education</a:t>
            </a:r>
            <a:r>
              <a:rPr lang="en-US" smtClean="0"/>
              <a:t> (2005) 371 F.Supp.2d 1170.  </a:t>
            </a:r>
          </a:p>
          <a:p>
            <a:pPr eaLnBrk="1" hangingPunct="1"/>
            <a:endParaRPr lang="en-US" smtClean="0"/>
          </a:p>
          <a:p>
            <a:pPr eaLnBrk="1" hangingPunct="1"/>
            <a:endParaRPr lang="en-US" smtClean="0"/>
          </a:p>
          <a:p>
            <a:pPr eaLnBrk="1" hangingPunct="1"/>
            <a:r>
              <a:rPr lang="en-US" smtClean="0"/>
              <a:t>Follow directions</a:t>
            </a:r>
          </a:p>
        </p:txBody>
      </p:sp>
    </p:spTree>
    <p:extLst>
      <p:ext uri="{BB962C8B-B14F-4D97-AF65-F5344CB8AC3E}">
        <p14:creationId xmlns:p14="http://schemas.microsoft.com/office/powerpoint/2010/main" val="156673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6"/>
          <p:cNvSpPr>
            <a:spLocks noGrp="1"/>
          </p:cNvSpPr>
          <p:nvPr>
            <p:ph type="sldNum" sz="quarter" idx="5"/>
          </p:nvPr>
        </p:nvSpPr>
        <p:spPr>
          <a:noFill/>
          <a:ln>
            <a:miter lim="800000"/>
            <a:headEnd/>
            <a:tailEnd/>
          </a:ln>
        </p:spPr>
        <p:txBody>
          <a:bodyPr/>
          <a:lstStyle/>
          <a:p>
            <a:fld id="{1A2B74E0-2333-49D3-A502-5A451612D69F}" type="slidenum">
              <a:rPr lang="en-US" smtClean="0">
                <a:solidFill>
                  <a:prstClr val="black"/>
                </a:solidFill>
                <a:cs typeface="Arial" charset="0"/>
              </a:rPr>
              <a:pPr/>
              <a:t>31</a:t>
            </a:fld>
            <a:endParaRPr lang="en-US" smtClean="0">
              <a:solidFill>
                <a:prstClr val="black"/>
              </a:solidFill>
              <a:cs typeface="Arial"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a:noFill/>
        </p:spPr>
        <p:txBody>
          <a:bodyPr/>
          <a:lstStyle/>
          <a:p>
            <a:r>
              <a:rPr lang="en-US" smtClean="0"/>
              <a:t>Assessor notes on protocols can be invaluable!</a:t>
            </a:r>
          </a:p>
          <a:p>
            <a:endParaRPr lang="en-US" smtClean="0"/>
          </a:p>
          <a:p>
            <a:r>
              <a:rPr lang="en-US" smtClean="0"/>
              <a:t>Ex. Comments re: disruptions or noise during assessment helped to show that child was not distracted, not sensitive to loud noises, when parent was claiming should be eligible due to autism/attention</a:t>
            </a:r>
          </a:p>
          <a:p>
            <a:r>
              <a:rPr lang="en-US" smtClean="0"/>
              <a:t>From CC hearing - comments re: what child was saying during assessment (“Oh, now I’m thinking about Star Wars”) – assessor noted shows that child was able to regulate, monitor thoughts, could get back to task, aware he was getting off track.</a:t>
            </a:r>
          </a:p>
        </p:txBody>
      </p:sp>
    </p:spTree>
    <p:extLst>
      <p:ext uri="{BB962C8B-B14F-4D97-AF65-F5344CB8AC3E}">
        <p14:creationId xmlns:p14="http://schemas.microsoft.com/office/powerpoint/2010/main" val="1852622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6"/>
          <p:cNvSpPr>
            <a:spLocks noGrp="1"/>
          </p:cNvSpPr>
          <p:nvPr>
            <p:ph type="sldNum" sz="quarter" idx="5"/>
          </p:nvPr>
        </p:nvSpPr>
        <p:spPr>
          <a:noFill/>
          <a:ln>
            <a:miter lim="800000"/>
            <a:headEnd/>
            <a:tailEnd/>
          </a:ln>
        </p:spPr>
        <p:txBody>
          <a:bodyPr/>
          <a:lstStyle/>
          <a:p>
            <a:fld id="{F30B5A21-FBEA-42EF-9CDD-E6405C28CFB7}" type="slidenum">
              <a:rPr lang="en-US" smtClean="0">
                <a:solidFill>
                  <a:prstClr val="black"/>
                </a:solidFill>
                <a:cs typeface="Arial" charset="0"/>
              </a:rPr>
              <a:pPr/>
              <a:t>32</a:t>
            </a:fld>
            <a:endParaRPr lang="en-US" smtClean="0">
              <a:solidFill>
                <a:prstClr val="black"/>
              </a:solidFill>
              <a:cs typeface="Arial"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a:noFill/>
        </p:spPr>
        <p:txBody>
          <a:bodyPr/>
          <a:lstStyle/>
          <a:p>
            <a:r>
              <a:rPr lang="en-US" smtClean="0"/>
              <a:t>Lack of analysis – e.g., just giving the score.  </a:t>
            </a:r>
          </a:p>
          <a:p>
            <a:endParaRPr lang="en-US" smtClean="0"/>
          </a:p>
          <a:p>
            <a:r>
              <a:rPr lang="en-US" sz="1400"/>
              <a:t>Student’s expert witness did not meet with Student or speak to anyone involved in her education</a:t>
            </a:r>
          </a:p>
          <a:p>
            <a:pPr lvl="1"/>
            <a:endParaRPr lang="en-US" sz="1400"/>
          </a:p>
          <a:p>
            <a:r>
              <a:rPr lang="en-US" sz="1400"/>
              <a:t>The opinion of Student’s expert witness “</a:t>
            </a:r>
            <a:r>
              <a:rPr lang="en-US" sz="1400" b="1"/>
              <a:t>entitled to little weight</a:t>
            </a:r>
            <a:r>
              <a:rPr lang="en-US" sz="1400"/>
              <a:t>”</a:t>
            </a:r>
          </a:p>
          <a:p>
            <a:endParaRPr lang="en-US" sz="1400"/>
          </a:p>
          <a:p>
            <a:endParaRPr lang="en-US" sz="900" u="sng"/>
          </a:p>
          <a:p>
            <a:endParaRPr lang="en-US" sz="900" u="sng"/>
          </a:p>
          <a:p>
            <a:r>
              <a:rPr lang="en-US" sz="800" u="sng"/>
              <a:t>Parent v. Sacramento City Unified School District</a:t>
            </a:r>
            <a:r>
              <a:rPr lang="en-US" sz="800"/>
              <a:t> (2012) </a:t>
            </a:r>
          </a:p>
          <a:p>
            <a:r>
              <a:rPr lang="en-US" sz="800"/>
              <a:t>OAH Case No. 2012040379</a:t>
            </a:r>
          </a:p>
          <a:p>
            <a:pPr>
              <a:buFontTx/>
              <a:buChar char="•"/>
            </a:pPr>
            <a:r>
              <a:rPr lang="en-US" sz="1400"/>
              <a:t>Student’s expert witness had never assessed a student for special education.</a:t>
            </a:r>
          </a:p>
          <a:p>
            <a:pPr>
              <a:buFontTx/>
              <a:buChar char="•"/>
            </a:pPr>
            <a:r>
              <a:rPr lang="en-US" sz="1400"/>
              <a:t>Expert witness did not meet with Student or speak with anyone involved in her education.</a:t>
            </a:r>
          </a:p>
          <a:p>
            <a:pPr>
              <a:buFontTx/>
              <a:buChar char="•"/>
            </a:pPr>
            <a:r>
              <a:rPr lang="en-US" sz="1400"/>
              <a:t>The opinion of Student’s expert witness regarding whether the District had assessed Student in all areas of suspected disability was “entitled to little weight”</a:t>
            </a:r>
          </a:p>
          <a:p>
            <a:endParaRPr lang="en-US" smtClean="0"/>
          </a:p>
        </p:txBody>
      </p:sp>
    </p:spTree>
    <p:extLst>
      <p:ext uri="{BB962C8B-B14F-4D97-AF65-F5344CB8AC3E}">
        <p14:creationId xmlns:p14="http://schemas.microsoft.com/office/powerpoint/2010/main" val="2955139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6"/>
          <p:cNvSpPr>
            <a:spLocks noGrp="1"/>
          </p:cNvSpPr>
          <p:nvPr>
            <p:ph type="sldNum" sz="quarter" idx="5"/>
          </p:nvPr>
        </p:nvSpPr>
        <p:spPr>
          <a:noFill/>
          <a:ln>
            <a:miter lim="800000"/>
            <a:headEnd/>
            <a:tailEnd/>
          </a:ln>
        </p:spPr>
        <p:txBody>
          <a:bodyPr/>
          <a:lstStyle/>
          <a:p>
            <a:fld id="{2A7473C4-48D0-4EE2-B05C-ED27ADB608DC}" type="slidenum">
              <a:rPr lang="en-US" smtClean="0">
                <a:solidFill>
                  <a:prstClr val="black"/>
                </a:solidFill>
                <a:cs typeface="Arial" charset="0"/>
              </a:rPr>
              <a:pPr/>
              <a:t>33</a:t>
            </a:fld>
            <a:endParaRPr lang="en-US" smtClean="0">
              <a:solidFill>
                <a:prstClr val="black"/>
              </a:solidFill>
              <a:cs typeface="Arial"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a:noFill/>
        </p:spPr>
        <p:txBody>
          <a:bodyPr/>
          <a:lstStyle/>
          <a:p>
            <a:r>
              <a:rPr lang="en-US" smtClean="0"/>
              <a:t>Appearance of bias – e.g., improper classification of standard score, such as private assessor labeling score as “low” when per test publisher instructions, it is really considered average, makes student look more impaired than they really are </a:t>
            </a:r>
          </a:p>
          <a:p>
            <a:endParaRPr lang="en-US" smtClean="0"/>
          </a:p>
          <a:p>
            <a:r>
              <a:rPr lang="en-US" smtClean="0"/>
              <a:t>Confusing pronouns he/she; listing a test with no scores, wrong name in the report</a:t>
            </a:r>
          </a:p>
          <a:p>
            <a:endParaRPr lang="en-US" smtClean="0"/>
          </a:p>
          <a:p>
            <a:pPr eaLnBrk="1" hangingPunct="1">
              <a:spcAft>
                <a:spcPct val="30000"/>
              </a:spcAft>
            </a:pPr>
            <a:r>
              <a:rPr lang="en-US" sz="1600" b="1"/>
              <a:t>Example:</a:t>
            </a:r>
          </a:p>
          <a:p>
            <a:pPr eaLnBrk="1" hangingPunct="1">
              <a:spcAft>
                <a:spcPct val="30000"/>
              </a:spcAft>
            </a:pPr>
            <a:r>
              <a:rPr lang="en-US" sz="1500"/>
              <a:t>Private assessment report included </a:t>
            </a:r>
            <a:r>
              <a:rPr lang="en-US" sz="1500" i="1"/>
              <a:t>19</a:t>
            </a:r>
            <a:r>
              <a:rPr lang="en-US" sz="1500"/>
              <a:t> incorrect test scores.  Assessor blamed her secretary, but the hearing officer accorded very little weight to the report, and found the assessor to not be a credible witness.</a:t>
            </a:r>
          </a:p>
          <a:p>
            <a:pPr algn="r" eaLnBrk="1" hangingPunct="1">
              <a:spcAft>
                <a:spcPct val="30000"/>
              </a:spcAft>
            </a:pPr>
            <a:r>
              <a:rPr lang="en-US" sz="1100" u="sng"/>
              <a:t>(Manteca Unified Sch. Dist.</a:t>
            </a:r>
            <a:r>
              <a:rPr lang="en-US" sz="1100"/>
              <a:t> (SEHO 2002), SEHO SN 02-01151)</a:t>
            </a:r>
            <a:endParaRPr lang="en-US" smtClean="0"/>
          </a:p>
          <a:p>
            <a:endParaRPr lang="en-US" smtClean="0"/>
          </a:p>
        </p:txBody>
      </p:sp>
    </p:spTree>
    <p:extLst>
      <p:ext uri="{BB962C8B-B14F-4D97-AF65-F5344CB8AC3E}">
        <p14:creationId xmlns:p14="http://schemas.microsoft.com/office/powerpoint/2010/main" val="144535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6"/>
          <p:cNvSpPr>
            <a:spLocks noGrp="1"/>
          </p:cNvSpPr>
          <p:nvPr>
            <p:ph type="sldNum" sz="quarter" idx="5"/>
          </p:nvPr>
        </p:nvSpPr>
        <p:spPr>
          <a:noFill/>
          <a:ln>
            <a:miter lim="800000"/>
            <a:headEnd/>
            <a:tailEnd/>
          </a:ln>
        </p:spPr>
        <p:txBody>
          <a:bodyPr/>
          <a:lstStyle/>
          <a:p>
            <a:fld id="{3E2F79EC-5E2E-409D-872A-35B59BDFEC4B}" type="slidenum">
              <a:rPr lang="en-US" smtClean="0">
                <a:solidFill>
                  <a:prstClr val="black"/>
                </a:solidFill>
                <a:cs typeface="Arial" charset="0"/>
              </a:rPr>
              <a:pPr/>
              <a:t>34</a:t>
            </a:fld>
            <a:endParaRPr lang="en-US" smtClean="0">
              <a:solidFill>
                <a:prstClr val="black"/>
              </a:solidFill>
              <a:cs typeface="Arial"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a:noFill/>
        </p:spPr>
        <p:txBody>
          <a:bodyPr/>
          <a:lstStyle/>
          <a:p>
            <a:pPr eaLnBrk="1" hangingPunct="1">
              <a:spcAft>
                <a:spcPct val="25000"/>
              </a:spcAft>
            </a:pPr>
            <a:r>
              <a:rPr lang="en-US" sz="1500"/>
              <a:t>(E.g., use of “its” and “it’s”.)</a:t>
            </a:r>
          </a:p>
          <a:p>
            <a:endParaRPr lang="en-US" smtClean="0"/>
          </a:p>
        </p:txBody>
      </p:sp>
    </p:spTree>
    <p:extLst>
      <p:ext uri="{BB962C8B-B14F-4D97-AF65-F5344CB8AC3E}">
        <p14:creationId xmlns:p14="http://schemas.microsoft.com/office/powerpoint/2010/main" val="3333052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altLang="en-US" dirty="0" smtClean="0"/>
              <a:t>Questions Slide</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A4AACEC-1B46-4D4D-A3ED-8E9ADA8E898C}" type="slidenum">
              <a:rPr lang="en-US">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69918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6"/>
          <p:cNvSpPr>
            <a:spLocks noGrp="1"/>
          </p:cNvSpPr>
          <p:nvPr>
            <p:ph type="sldNum" sz="quarter" idx="5"/>
          </p:nvPr>
        </p:nvSpPr>
        <p:spPr>
          <a:noFill/>
          <a:ln>
            <a:miter lim="800000"/>
            <a:headEnd/>
            <a:tailEnd/>
          </a:ln>
        </p:spPr>
        <p:txBody>
          <a:bodyPr/>
          <a:lstStyle/>
          <a:p>
            <a:fld id="{6D45920C-4E95-4D3F-A147-01393A71BEB9}" type="slidenum">
              <a:rPr lang="en-US" smtClean="0">
                <a:solidFill>
                  <a:prstClr val="black"/>
                </a:solidFill>
                <a:cs typeface="Arial" charset="0"/>
              </a:rPr>
              <a:pPr/>
              <a:t>3</a:t>
            </a:fld>
            <a:endParaRPr lang="en-US" smtClean="0">
              <a:solidFill>
                <a:prstClr val="black"/>
              </a:solidFill>
              <a:cs typeface="Arial"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a:noFill/>
        </p:spPr>
        <p:txBody>
          <a:bodyPr/>
          <a:lstStyle/>
          <a:p>
            <a:pPr lvl="1"/>
            <a:r>
              <a:rPr lang="en-US" sz="1400"/>
              <a:t>A weak foundation compromises everything else.</a:t>
            </a:r>
          </a:p>
          <a:p>
            <a:pPr lvl="1"/>
            <a:r>
              <a:rPr lang="en-US" sz="1400"/>
              <a:t>A strong foundation sets the course for success.</a:t>
            </a:r>
          </a:p>
        </p:txBody>
      </p:sp>
    </p:spTree>
    <p:extLst>
      <p:ext uri="{BB962C8B-B14F-4D97-AF65-F5344CB8AC3E}">
        <p14:creationId xmlns:p14="http://schemas.microsoft.com/office/powerpoint/2010/main" val="809472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Rectangle 3"/>
          <p:cNvSpPr>
            <a:spLocks noGrp="1" noChangeArrowheads="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49145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p:cNvSpPr>
            <a:spLocks noGrp="1" noChangeArrowheads="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081828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701040" y="4415790"/>
            <a:ext cx="5608320" cy="41833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Back Slide</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cs typeface="Arial" panose="020B0604020202020204" pitchFamily="34" charset="0"/>
              </a:defRPr>
            </a:lvl1pPr>
            <a:lvl2pPr marL="757066" indent="-291179" eaLnBrk="0" hangingPunct="0">
              <a:defRPr>
                <a:solidFill>
                  <a:schemeClr val="tx1"/>
                </a:solidFill>
                <a:latin typeface="Franklin Gothic Book" pitchFamily="34" charset="0"/>
                <a:cs typeface="Arial" panose="020B0604020202020204" pitchFamily="34" charset="0"/>
              </a:defRPr>
            </a:lvl2pPr>
            <a:lvl3pPr marL="1164717" indent="-232943" eaLnBrk="0" hangingPunct="0">
              <a:defRPr>
                <a:solidFill>
                  <a:schemeClr val="tx1"/>
                </a:solidFill>
                <a:latin typeface="Franklin Gothic Book" pitchFamily="34" charset="0"/>
                <a:cs typeface="Arial" panose="020B0604020202020204" pitchFamily="34" charset="0"/>
              </a:defRPr>
            </a:lvl3pPr>
            <a:lvl4pPr marL="1630604" indent="-232943" eaLnBrk="0" hangingPunct="0">
              <a:defRPr>
                <a:solidFill>
                  <a:schemeClr val="tx1"/>
                </a:solidFill>
                <a:latin typeface="Franklin Gothic Book" pitchFamily="34" charset="0"/>
                <a:cs typeface="Arial" panose="020B0604020202020204" pitchFamily="34" charset="0"/>
              </a:defRPr>
            </a:lvl4pPr>
            <a:lvl5pPr marL="2096491" indent="-232943" eaLnBrk="0" hangingPunct="0">
              <a:defRPr>
                <a:solidFill>
                  <a:schemeClr val="tx1"/>
                </a:solidFill>
                <a:latin typeface="Franklin Gothic Book"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Franklin Gothic Book" pitchFamily="34" charset="0"/>
                <a:cs typeface="Arial" panose="020B0604020202020204" pitchFamily="34" charset="0"/>
              </a:defRPr>
            </a:lvl9pPr>
          </a:lstStyle>
          <a:p>
            <a:pPr eaLnBrk="1" hangingPunct="1"/>
            <a:fld id="{CEE79C32-8391-4297-B564-1436226FD396}" type="slidenum">
              <a:rPr lang="en-US" altLang="en-US">
                <a:solidFill>
                  <a:prstClr val="black"/>
                </a:solidFill>
                <a:latin typeface="Calibri" panose="020F0502020204030204" pitchFamily="34" charset="0"/>
              </a:rPr>
              <a:pPr eaLnBrk="1" hangingPunct="1"/>
              <a:t>40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56744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6"/>
          <p:cNvSpPr>
            <a:spLocks noGrp="1"/>
          </p:cNvSpPr>
          <p:nvPr>
            <p:ph type="sldNum" sz="quarter" idx="5"/>
          </p:nvPr>
        </p:nvSpPr>
        <p:spPr>
          <a:noFill/>
          <a:ln>
            <a:miter lim="800000"/>
            <a:headEnd/>
            <a:tailEnd/>
          </a:ln>
        </p:spPr>
        <p:txBody>
          <a:bodyPr/>
          <a:lstStyle/>
          <a:p>
            <a:fld id="{A523C043-7936-462D-BF5E-B02D0998EE8A}" type="slidenum">
              <a:rPr lang="en-US" smtClean="0">
                <a:solidFill>
                  <a:prstClr val="black"/>
                </a:solidFill>
                <a:cs typeface="Arial" charset="0"/>
              </a:rPr>
              <a:pPr/>
              <a:t>4</a:t>
            </a:fld>
            <a:endParaRPr lang="en-US" smtClean="0">
              <a:solidFill>
                <a:prstClr val="black"/>
              </a:solidFill>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a:noFill/>
        </p:spPr>
        <p:txBody>
          <a:bodyPr/>
          <a:lstStyle/>
          <a:p>
            <a:endParaRPr lang="en-US" smtClean="0"/>
          </a:p>
        </p:txBody>
      </p:sp>
    </p:spTree>
    <p:extLst>
      <p:ext uri="{BB962C8B-B14F-4D97-AF65-F5344CB8AC3E}">
        <p14:creationId xmlns:p14="http://schemas.microsoft.com/office/powerpoint/2010/main" val="71074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6"/>
          <p:cNvSpPr>
            <a:spLocks noGrp="1"/>
          </p:cNvSpPr>
          <p:nvPr>
            <p:ph type="sldNum" sz="quarter" idx="5"/>
          </p:nvPr>
        </p:nvSpPr>
        <p:spPr>
          <a:noFill/>
          <a:ln>
            <a:miter lim="800000"/>
            <a:headEnd/>
            <a:tailEnd/>
          </a:ln>
        </p:spPr>
        <p:txBody>
          <a:bodyPr/>
          <a:lstStyle/>
          <a:p>
            <a:fld id="{89811AF4-571D-492E-8149-EB2A9780351F}" type="slidenum">
              <a:rPr lang="en-US" smtClean="0">
                <a:solidFill>
                  <a:prstClr val="black"/>
                </a:solidFill>
                <a:cs typeface="Arial" charset="0"/>
              </a:rPr>
              <a:pPr/>
              <a:t>5</a:t>
            </a:fld>
            <a:endParaRPr lang="en-US" smtClean="0">
              <a:solidFill>
                <a:prstClr val="black"/>
              </a:solidFill>
              <a:cs typeface="Arial" charset="0"/>
            </a:endParaRPr>
          </a:p>
        </p:txBody>
      </p:sp>
      <p:sp>
        <p:nvSpPr>
          <p:cNvPr id="39938"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9E2B9FB6-FAA1-4BD3-BAC5-7AB20D6F189F}" type="slidenum">
              <a:rPr lang="en-US" sz="1200">
                <a:solidFill>
                  <a:prstClr val="black"/>
                </a:solidFill>
                <a:latin typeface="Arial" charset="0"/>
                <a:cs typeface="Arial" charset="0"/>
              </a:rPr>
              <a:pPr algn="r" defTabSz="985157" fontAlgn="base">
                <a:spcBef>
                  <a:spcPct val="0"/>
                </a:spcBef>
                <a:spcAft>
                  <a:spcPct val="0"/>
                </a:spcAft>
              </a:pPr>
              <a:t>5</a:t>
            </a:fld>
            <a:endParaRPr lang="en-US" sz="1200">
              <a:solidFill>
                <a:prstClr val="black"/>
              </a:solidFill>
              <a:latin typeface="Arial" charset="0"/>
              <a:cs typeface="Arial" charset="0"/>
            </a:endParaRPr>
          </a:p>
        </p:txBody>
      </p:sp>
      <p:sp>
        <p:nvSpPr>
          <p:cNvPr id="39939"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39940"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r>
              <a:rPr lang="en-US" smtClean="0"/>
              <a:t>Do a triennial assessments have to include standardized tests?  </a:t>
            </a:r>
          </a:p>
          <a:p>
            <a:pPr eaLnBrk="1" hangingPunct="1"/>
            <a:endParaRPr lang="en-US" smtClean="0"/>
          </a:p>
          <a:p>
            <a:pPr eaLnBrk="1" hangingPunct="1"/>
            <a:r>
              <a:rPr lang="en-US" smtClean="0"/>
              <a:t>Not necessarily, especially if team, after reviewing existing data decides no more data is needed.  EC 56381(d). </a:t>
            </a:r>
          </a:p>
          <a:p>
            <a:pPr eaLnBrk="1" hangingPunct="1"/>
            <a:endParaRPr lang="en-US" smtClean="0"/>
          </a:p>
          <a:p>
            <a:pPr eaLnBrk="1" hangingPunct="1"/>
            <a:r>
              <a:rPr lang="en-US" smtClean="0"/>
              <a:t>DUE comment: I was involved in a district court appeal where Tania Whiteleather argued that the district was required to conduct standardized assessments as part of its tri – district court said no such requirement.   </a:t>
            </a:r>
          </a:p>
        </p:txBody>
      </p:sp>
    </p:spTree>
    <p:extLst>
      <p:ext uri="{BB962C8B-B14F-4D97-AF65-F5344CB8AC3E}">
        <p14:creationId xmlns:p14="http://schemas.microsoft.com/office/powerpoint/2010/main" val="310354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6"/>
          <p:cNvSpPr>
            <a:spLocks noGrp="1"/>
          </p:cNvSpPr>
          <p:nvPr>
            <p:ph type="sldNum" sz="quarter" idx="5"/>
          </p:nvPr>
        </p:nvSpPr>
        <p:spPr>
          <a:noFill/>
          <a:ln>
            <a:miter lim="800000"/>
            <a:headEnd/>
            <a:tailEnd/>
          </a:ln>
        </p:spPr>
        <p:txBody>
          <a:bodyPr/>
          <a:lstStyle/>
          <a:p>
            <a:fld id="{F942BFDA-2DF4-4BBC-A90F-A3F4D800A75D}" type="slidenum">
              <a:rPr lang="en-US" smtClean="0">
                <a:solidFill>
                  <a:prstClr val="black"/>
                </a:solidFill>
                <a:cs typeface="Arial" charset="0"/>
              </a:rPr>
              <a:pPr/>
              <a:t>6</a:t>
            </a:fld>
            <a:endParaRPr lang="en-US" smtClean="0">
              <a:solidFill>
                <a:prstClr val="black"/>
              </a:solidFill>
              <a:cs typeface="Arial" charset="0"/>
            </a:endParaRPr>
          </a:p>
        </p:txBody>
      </p:sp>
      <p:sp>
        <p:nvSpPr>
          <p:cNvPr id="44034" name="Rectangle 7"/>
          <p:cNvSpPr txBox="1">
            <a:spLocks noGrp="1" noChangeArrowheads="1"/>
          </p:cNvSpPr>
          <p:nvPr/>
        </p:nvSpPr>
        <p:spPr bwMode="auto">
          <a:xfrm>
            <a:off x="4235450" y="9270577"/>
            <a:ext cx="3240688" cy="489030"/>
          </a:xfrm>
          <a:prstGeom prst="rect">
            <a:avLst/>
          </a:prstGeom>
          <a:noFill/>
          <a:ln w="9525">
            <a:noFill/>
            <a:miter lim="800000"/>
            <a:headEnd/>
            <a:tailEnd/>
          </a:ln>
        </p:spPr>
        <p:txBody>
          <a:bodyPr lIns="96648" tIns="48323" rIns="96648" bIns="48323" anchor="b"/>
          <a:lstStyle/>
          <a:p>
            <a:pPr algn="r" defTabSz="965745" fontAlgn="base">
              <a:spcBef>
                <a:spcPct val="0"/>
              </a:spcBef>
              <a:spcAft>
                <a:spcPct val="0"/>
              </a:spcAft>
            </a:pPr>
            <a:fld id="{6B89AC2C-91F4-4E8A-B6DF-3BABED6F6CC5}" type="slidenum">
              <a:rPr lang="en-US" sz="1200">
                <a:solidFill>
                  <a:prstClr val="black"/>
                </a:solidFill>
                <a:latin typeface="Arial" charset="0"/>
                <a:cs typeface="Arial" charset="0"/>
              </a:rPr>
              <a:pPr algn="r" defTabSz="965745" fontAlgn="base">
                <a:spcBef>
                  <a:spcPct val="0"/>
                </a:spcBef>
                <a:spcAft>
                  <a:spcPct val="0"/>
                </a:spcAft>
              </a:pPr>
              <a:t>6</a:t>
            </a:fld>
            <a:endParaRPr lang="en-US" sz="1200">
              <a:solidFill>
                <a:prstClr val="black"/>
              </a:solidFill>
              <a:latin typeface="Arial" charset="0"/>
              <a:cs typeface="Arial" charset="0"/>
            </a:endParaRPr>
          </a:p>
        </p:txBody>
      </p:sp>
      <p:sp>
        <p:nvSpPr>
          <p:cNvPr id="44035" name="Rectangle 7"/>
          <p:cNvSpPr txBox="1">
            <a:spLocks noGrp="1" noChangeArrowheads="1"/>
          </p:cNvSpPr>
          <p:nvPr/>
        </p:nvSpPr>
        <p:spPr bwMode="auto">
          <a:xfrm>
            <a:off x="4235450" y="9270577"/>
            <a:ext cx="3240688" cy="489030"/>
          </a:xfrm>
          <a:prstGeom prst="rect">
            <a:avLst/>
          </a:prstGeom>
          <a:noFill/>
          <a:ln w="9525">
            <a:noFill/>
            <a:miter lim="800000"/>
            <a:headEnd/>
            <a:tailEnd/>
          </a:ln>
        </p:spPr>
        <p:txBody>
          <a:bodyPr lIns="96648" tIns="48323" rIns="96648" bIns="48323" anchor="b"/>
          <a:lstStyle/>
          <a:p>
            <a:pPr algn="r" defTabSz="965745" fontAlgn="base">
              <a:spcBef>
                <a:spcPct val="0"/>
              </a:spcBef>
              <a:spcAft>
                <a:spcPct val="0"/>
              </a:spcAft>
            </a:pPr>
            <a:fld id="{93FEDDE4-C466-4C68-BDA7-A50228EB33E3}" type="slidenum">
              <a:rPr lang="en-US" sz="1200">
                <a:solidFill>
                  <a:prstClr val="black"/>
                </a:solidFill>
                <a:latin typeface="Arial" charset="0"/>
                <a:cs typeface="Arial" charset="0"/>
              </a:rPr>
              <a:pPr algn="r" defTabSz="965745" fontAlgn="base">
                <a:spcBef>
                  <a:spcPct val="0"/>
                </a:spcBef>
                <a:spcAft>
                  <a:spcPct val="0"/>
                </a:spcAft>
              </a:pPr>
              <a:t>6</a:t>
            </a:fld>
            <a:endParaRPr lang="en-US" sz="1200">
              <a:solidFill>
                <a:prstClr val="black"/>
              </a:solidFill>
              <a:latin typeface="Arial" charset="0"/>
              <a:cs typeface="Arial" charset="0"/>
            </a:endParaRPr>
          </a:p>
        </p:txBody>
      </p:sp>
      <p:sp>
        <p:nvSpPr>
          <p:cNvPr id="44036" name="Rectangle 2"/>
          <p:cNvSpPr>
            <a:spLocks noGrp="1" noRot="1" noChangeAspect="1" noChangeArrowheads="1" noTextEdit="1"/>
          </p:cNvSpPr>
          <p:nvPr>
            <p:ph type="sldImg"/>
          </p:nvPr>
        </p:nvSpPr>
        <p:spPr bwMode="auto">
          <a:xfrm>
            <a:off x="1301750" y="733425"/>
            <a:ext cx="4876800" cy="3657600"/>
          </a:xfrm>
          <a:noFill/>
          <a:ln>
            <a:solidFill>
              <a:srgbClr val="000000"/>
            </a:solidFill>
            <a:miter lim="800000"/>
            <a:headEnd/>
            <a:tailEnd/>
          </a:ln>
        </p:spPr>
      </p:sp>
      <p:sp>
        <p:nvSpPr>
          <p:cNvPr id="44037" name="Rectangle 3"/>
          <p:cNvSpPr>
            <a:spLocks noGrp="1" noChangeArrowheads="1"/>
          </p:cNvSpPr>
          <p:nvPr>
            <p:ph type="body" idx="1"/>
          </p:nvPr>
        </p:nvSpPr>
        <p:spPr>
          <a:xfrm>
            <a:off x="998010" y="4635289"/>
            <a:ext cx="5481743" cy="4393195"/>
          </a:xfrm>
          <a:noFill/>
        </p:spPr>
        <p:txBody>
          <a:bodyPr lIns="96648" tIns="48323" rIns="96648" bIns="48323"/>
          <a:lstStyle/>
          <a:p>
            <a:pPr eaLnBrk="1" hangingPunct="1"/>
            <a:r>
              <a:rPr lang="en-US" smtClean="0"/>
              <a:t> To include the child’s academic, social, health, emotional, communicative, physical, and vocational needs. (</a:t>
            </a:r>
            <a:r>
              <a:rPr lang="en-US" u="sng" smtClean="0"/>
              <a:t>Seattle SD No. 1 v. B.S.</a:t>
            </a:r>
            <a:r>
              <a:rPr lang="en-US" smtClean="0"/>
              <a:t> (9</a:t>
            </a:r>
            <a:r>
              <a:rPr lang="en-US" baseline="30000" smtClean="0"/>
              <a:t>th</a:t>
            </a:r>
            <a:r>
              <a:rPr lang="en-US" smtClean="0"/>
              <a:t> Cir. 1996) 82 F.3d 1493, 1500.)</a:t>
            </a:r>
          </a:p>
          <a:p>
            <a:pPr eaLnBrk="1" hangingPunct="1"/>
            <a:endParaRPr lang="en-US" smtClean="0"/>
          </a:p>
          <a:p>
            <a:pPr eaLnBrk="1" hangingPunct="1"/>
            <a:r>
              <a:rPr lang="en-US" smtClean="0"/>
              <a:t>Discuss or ask audience: </a:t>
            </a:r>
          </a:p>
          <a:p>
            <a:pPr eaLnBrk="1" hangingPunct="1"/>
            <a:r>
              <a:rPr lang="en-US" smtClean="0"/>
              <a:t>“How do you determine what areas you will assess?”</a:t>
            </a:r>
          </a:p>
          <a:p>
            <a:pPr eaLnBrk="1" hangingPunct="1"/>
            <a:endParaRPr lang="en-US" smtClean="0"/>
          </a:p>
          <a:p>
            <a:pPr eaLnBrk="1" hangingPunct="1"/>
            <a:r>
              <a:rPr lang="en-US" smtClean="0"/>
              <a:t>Answers should include: </a:t>
            </a:r>
          </a:p>
          <a:p>
            <a:pPr eaLnBrk="1" hangingPunct="1">
              <a:buFontTx/>
              <a:buChar char="•"/>
            </a:pPr>
            <a:r>
              <a:rPr lang="en-US" smtClean="0"/>
              <a:t>Assessment Plan</a:t>
            </a:r>
          </a:p>
          <a:p>
            <a:pPr eaLnBrk="1" hangingPunct="1">
              <a:buFontTx/>
              <a:buChar char="•"/>
            </a:pPr>
            <a:r>
              <a:rPr lang="en-US" smtClean="0"/>
              <a:t>Parent interview (discuss)</a:t>
            </a:r>
          </a:p>
          <a:p>
            <a:pPr eaLnBrk="1" hangingPunct="1">
              <a:buFontTx/>
              <a:buChar char="•"/>
            </a:pPr>
            <a:r>
              <a:rPr lang="en-US" smtClean="0"/>
              <a:t>Teacher interview</a:t>
            </a:r>
          </a:p>
          <a:p>
            <a:r>
              <a:rPr lang="en-US" smtClean="0"/>
              <a:t>Follow up on leads and mysteries</a:t>
            </a:r>
          </a:p>
          <a:p>
            <a:pPr marL="757066" lvl="1" indent="-291179"/>
            <a:r>
              <a:rPr lang="en-US" smtClean="0"/>
              <a:t>If something in your assessment raises the possibility of further areas of disability, assess in that area</a:t>
            </a:r>
          </a:p>
        </p:txBody>
      </p:sp>
    </p:spTree>
    <p:extLst>
      <p:ext uri="{BB962C8B-B14F-4D97-AF65-F5344CB8AC3E}">
        <p14:creationId xmlns:p14="http://schemas.microsoft.com/office/powerpoint/2010/main" val="19383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6"/>
          <p:cNvSpPr>
            <a:spLocks noGrp="1"/>
          </p:cNvSpPr>
          <p:nvPr>
            <p:ph type="sldNum" sz="quarter" idx="5"/>
          </p:nvPr>
        </p:nvSpPr>
        <p:spPr>
          <a:noFill/>
          <a:ln>
            <a:miter lim="800000"/>
            <a:headEnd/>
            <a:tailEnd/>
          </a:ln>
        </p:spPr>
        <p:txBody>
          <a:bodyPr/>
          <a:lstStyle/>
          <a:p>
            <a:fld id="{B0B742CD-B777-4CE2-9070-47A4777B42AB}" type="slidenum">
              <a:rPr lang="en-US" smtClean="0">
                <a:solidFill>
                  <a:prstClr val="black"/>
                </a:solidFill>
                <a:cs typeface="Arial" charset="0"/>
              </a:rPr>
              <a:pPr/>
              <a:t>9</a:t>
            </a:fld>
            <a:endParaRPr lang="en-US" smtClean="0">
              <a:solidFill>
                <a:prstClr val="black"/>
              </a:solidFill>
              <a:cs typeface="Arial" charset="0"/>
            </a:endParaRPr>
          </a:p>
        </p:txBody>
      </p:sp>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a:noFill/>
        </p:spPr>
        <p:txBody>
          <a:bodyPr/>
          <a:lstStyle/>
          <a:p>
            <a:pPr eaLnBrk="1" hangingPunct="1"/>
            <a:r>
              <a:rPr lang="en-US" smtClean="0"/>
              <a:t>REFER TO ONE-SHEET</a:t>
            </a:r>
          </a:p>
          <a:p>
            <a:pPr eaLnBrk="1" hangingPunct="1"/>
            <a:endParaRPr lang="en-US" smtClean="0"/>
          </a:p>
          <a:p>
            <a:r>
              <a:rPr lang="en-US" smtClean="0"/>
              <a:t>Start with a record review</a:t>
            </a:r>
          </a:p>
          <a:p>
            <a:pPr marL="757066" lvl="1" indent="-291179"/>
            <a:r>
              <a:rPr lang="en-US" smtClean="0"/>
              <a:t>Helps indentify areas of disability</a:t>
            </a:r>
          </a:p>
          <a:p>
            <a:pPr marL="757066" lvl="1" indent="-291179"/>
            <a:r>
              <a:rPr lang="en-US" smtClean="0"/>
              <a:t>Important background</a:t>
            </a:r>
          </a:p>
          <a:p>
            <a:pPr marL="757066" lvl="1" indent="-291179"/>
            <a:r>
              <a:rPr lang="en-US" smtClean="0"/>
              <a:t>Can support results or raise issues where further assessment may be needed</a:t>
            </a:r>
          </a:p>
          <a:p>
            <a:pPr eaLnBrk="1" hangingPunct="1"/>
            <a:endParaRPr lang="en-US" smtClean="0"/>
          </a:p>
          <a:p>
            <a:pPr eaLnBrk="1" hangingPunct="1"/>
            <a:r>
              <a:rPr lang="en-US" smtClean="0"/>
              <a:t>When assessing non-academic needs, standardized tests alone are not likely to be sufficient.</a:t>
            </a:r>
          </a:p>
          <a:p>
            <a:endParaRPr lang="en-US" smtClean="0"/>
          </a:p>
          <a:p>
            <a:r>
              <a:rPr lang="en-US" smtClean="0"/>
              <a:t>Emphasize observations.</a:t>
            </a:r>
          </a:p>
          <a:p>
            <a:endParaRPr lang="en-US" smtClean="0"/>
          </a:p>
          <a:p>
            <a:r>
              <a:rPr lang="en-US" smtClean="0"/>
              <a:t>Allow sufficient time for all aspects of the assessment</a:t>
            </a:r>
          </a:p>
        </p:txBody>
      </p:sp>
    </p:spTree>
    <p:extLst>
      <p:ext uri="{BB962C8B-B14F-4D97-AF65-F5344CB8AC3E}">
        <p14:creationId xmlns:p14="http://schemas.microsoft.com/office/powerpoint/2010/main" val="143680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6"/>
          <p:cNvSpPr>
            <a:spLocks noGrp="1"/>
          </p:cNvSpPr>
          <p:nvPr>
            <p:ph type="sldNum" sz="quarter" idx="5"/>
          </p:nvPr>
        </p:nvSpPr>
        <p:spPr>
          <a:noFill/>
          <a:ln>
            <a:miter lim="800000"/>
            <a:headEnd/>
            <a:tailEnd/>
          </a:ln>
        </p:spPr>
        <p:txBody>
          <a:bodyPr/>
          <a:lstStyle/>
          <a:p>
            <a:fld id="{A3930B6A-802C-45E8-9442-0B390030F7F7}" type="slidenum">
              <a:rPr lang="en-US" smtClean="0">
                <a:solidFill>
                  <a:prstClr val="black"/>
                </a:solidFill>
                <a:cs typeface="Arial" charset="0"/>
              </a:rPr>
              <a:pPr/>
              <a:t>10</a:t>
            </a:fld>
            <a:endParaRPr lang="en-US" smtClean="0">
              <a:solidFill>
                <a:prstClr val="black"/>
              </a:solidFill>
              <a:cs typeface="Arial" charset="0"/>
            </a:endParaRPr>
          </a:p>
        </p:txBody>
      </p:sp>
      <p:sp>
        <p:nvSpPr>
          <p:cNvPr id="49154" name="Rectangle 7"/>
          <p:cNvSpPr txBox="1">
            <a:spLocks noGrp="1" noChangeArrowheads="1"/>
          </p:cNvSpPr>
          <p:nvPr/>
        </p:nvSpPr>
        <p:spPr bwMode="auto">
          <a:xfrm>
            <a:off x="4235450" y="9270577"/>
            <a:ext cx="3240688" cy="489030"/>
          </a:xfrm>
          <a:prstGeom prst="rect">
            <a:avLst/>
          </a:prstGeom>
          <a:noFill/>
          <a:ln w="9525">
            <a:noFill/>
            <a:miter lim="800000"/>
            <a:headEnd/>
            <a:tailEnd/>
          </a:ln>
        </p:spPr>
        <p:txBody>
          <a:bodyPr lIns="96648" tIns="48323" rIns="96648" bIns="48323" anchor="b"/>
          <a:lstStyle/>
          <a:p>
            <a:pPr algn="r" defTabSz="965745" fontAlgn="base">
              <a:spcBef>
                <a:spcPct val="0"/>
              </a:spcBef>
              <a:spcAft>
                <a:spcPct val="0"/>
              </a:spcAft>
            </a:pPr>
            <a:fld id="{60583141-6A86-4CD9-A178-24AA0B26B34A}" type="slidenum">
              <a:rPr lang="en-US" sz="1200">
                <a:solidFill>
                  <a:prstClr val="black"/>
                </a:solidFill>
                <a:latin typeface="Arial" charset="0"/>
                <a:cs typeface="Arial" charset="0"/>
              </a:rPr>
              <a:pPr algn="r" defTabSz="965745" fontAlgn="base">
                <a:spcBef>
                  <a:spcPct val="0"/>
                </a:spcBef>
                <a:spcAft>
                  <a:spcPct val="0"/>
                </a:spcAft>
              </a:pPr>
              <a:t>10</a:t>
            </a:fld>
            <a:endParaRPr lang="en-US" sz="1200">
              <a:solidFill>
                <a:prstClr val="black"/>
              </a:solidFill>
              <a:latin typeface="Arial" charset="0"/>
              <a:cs typeface="Arial" charset="0"/>
            </a:endParaRPr>
          </a:p>
        </p:txBody>
      </p:sp>
      <p:sp>
        <p:nvSpPr>
          <p:cNvPr id="49155" name="Rectangle 7"/>
          <p:cNvSpPr txBox="1">
            <a:spLocks noGrp="1" noChangeArrowheads="1"/>
          </p:cNvSpPr>
          <p:nvPr/>
        </p:nvSpPr>
        <p:spPr bwMode="auto">
          <a:xfrm>
            <a:off x="4235450" y="9270577"/>
            <a:ext cx="3240688" cy="489030"/>
          </a:xfrm>
          <a:prstGeom prst="rect">
            <a:avLst/>
          </a:prstGeom>
          <a:noFill/>
          <a:ln w="9525">
            <a:noFill/>
            <a:miter lim="800000"/>
            <a:headEnd/>
            <a:tailEnd/>
          </a:ln>
        </p:spPr>
        <p:txBody>
          <a:bodyPr lIns="96648" tIns="48323" rIns="96648" bIns="48323" anchor="b"/>
          <a:lstStyle/>
          <a:p>
            <a:pPr algn="r" defTabSz="965745" fontAlgn="base">
              <a:spcBef>
                <a:spcPct val="0"/>
              </a:spcBef>
              <a:spcAft>
                <a:spcPct val="0"/>
              </a:spcAft>
            </a:pPr>
            <a:fld id="{9F2C0EC0-67A9-4DA8-9436-9E666DDA0D27}" type="slidenum">
              <a:rPr lang="en-US" sz="1200">
                <a:solidFill>
                  <a:prstClr val="black"/>
                </a:solidFill>
                <a:latin typeface="Arial" charset="0"/>
                <a:cs typeface="Arial" charset="0"/>
              </a:rPr>
              <a:pPr algn="r" defTabSz="965745" fontAlgn="base">
                <a:spcBef>
                  <a:spcPct val="0"/>
                </a:spcBef>
                <a:spcAft>
                  <a:spcPct val="0"/>
                </a:spcAft>
              </a:pPr>
              <a:t>10</a:t>
            </a:fld>
            <a:endParaRPr lang="en-US" sz="1200">
              <a:solidFill>
                <a:prstClr val="black"/>
              </a:solidFill>
              <a:latin typeface="Arial" charset="0"/>
              <a:cs typeface="Arial" charset="0"/>
            </a:endParaRPr>
          </a:p>
        </p:txBody>
      </p:sp>
      <p:sp>
        <p:nvSpPr>
          <p:cNvPr id="49156" name="Rectangle 2"/>
          <p:cNvSpPr>
            <a:spLocks noGrp="1" noRot="1" noChangeAspect="1" noChangeArrowheads="1" noTextEdit="1"/>
          </p:cNvSpPr>
          <p:nvPr>
            <p:ph type="sldImg"/>
          </p:nvPr>
        </p:nvSpPr>
        <p:spPr bwMode="auto">
          <a:xfrm>
            <a:off x="1301750" y="733425"/>
            <a:ext cx="4876800" cy="3657600"/>
          </a:xfrm>
          <a:noFill/>
          <a:ln>
            <a:solidFill>
              <a:srgbClr val="000000"/>
            </a:solidFill>
            <a:miter lim="800000"/>
            <a:headEnd/>
            <a:tailEnd/>
          </a:ln>
        </p:spPr>
      </p:sp>
      <p:sp>
        <p:nvSpPr>
          <p:cNvPr id="49157" name="Rectangle 3"/>
          <p:cNvSpPr>
            <a:spLocks noGrp="1" noChangeArrowheads="1"/>
          </p:cNvSpPr>
          <p:nvPr>
            <p:ph type="body" idx="1"/>
          </p:nvPr>
        </p:nvSpPr>
        <p:spPr>
          <a:xfrm>
            <a:off x="998010" y="4635289"/>
            <a:ext cx="5481743" cy="4393195"/>
          </a:xfrm>
          <a:noFill/>
        </p:spPr>
        <p:txBody>
          <a:bodyPr lIns="96648" tIns="48323" rIns="96648" bIns="48323"/>
          <a:lstStyle/>
          <a:p>
            <a:pPr eaLnBrk="1" hangingPunct="1">
              <a:buFontTx/>
              <a:buChar char="•"/>
            </a:pPr>
            <a:r>
              <a:rPr lang="en-US" smtClean="0"/>
              <a:t> 15 days for assessment plan</a:t>
            </a:r>
          </a:p>
          <a:p>
            <a:pPr eaLnBrk="1" hangingPunct="1">
              <a:buFontTx/>
              <a:buChar char="•"/>
            </a:pPr>
            <a:r>
              <a:rPr lang="en-US" smtClean="0"/>
              <a:t>60 days for receipt of consent – convene IEP</a:t>
            </a:r>
          </a:p>
          <a:p>
            <a:pPr eaLnBrk="1" hangingPunct="1">
              <a:buFontTx/>
              <a:buChar char="•"/>
            </a:pPr>
            <a:endParaRPr lang="en-US" smtClean="0"/>
          </a:p>
          <a:p>
            <a:pPr eaLnBrk="1" hangingPunct="1"/>
            <a:r>
              <a:rPr lang="en-US" smtClean="0"/>
              <a:t>KEY: Keep all documentation, email, texts, etc.</a:t>
            </a:r>
          </a:p>
        </p:txBody>
      </p:sp>
    </p:spTree>
    <p:extLst>
      <p:ext uri="{BB962C8B-B14F-4D97-AF65-F5344CB8AC3E}">
        <p14:creationId xmlns:p14="http://schemas.microsoft.com/office/powerpoint/2010/main" val="347818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6"/>
          <p:cNvSpPr>
            <a:spLocks noGrp="1"/>
          </p:cNvSpPr>
          <p:nvPr>
            <p:ph type="sldNum" sz="quarter" idx="5"/>
          </p:nvPr>
        </p:nvSpPr>
        <p:spPr>
          <a:noFill/>
          <a:ln>
            <a:miter lim="800000"/>
            <a:headEnd/>
            <a:tailEnd/>
          </a:ln>
        </p:spPr>
        <p:txBody>
          <a:bodyPr/>
          <a:lstStyle/>
          <a:p>
            <a:fld id="{C0FAEF6A-48BB-4542-892E-2C81D4CCE478}" type="slidenum">
              <a:rPr lang="en-US" smtClean="0">
                <a:solidFill>
                  <a:prstClr val="black"/>
                </a:solidFill>
                <a:cs typeface="Arial" charset="0"/>
              </a:rPr>
              <a:pPr/>
              <a:t>13</a:t>
            </a:fld>
            <a:endParaRPr lang="en-US" smtClean="0">
              <a:solidFill>
                <a:prstClr val="black"/>
              </a:solidFill>
              <a:cs typeface="Arial" charset="0"/>
            </a:endParaRPr>
          </a:p>
        </p:txBody>
      </p:sp>
      <p:sp>
        <p:nvSpPr>
          <p:cNvPr id="53250" name="Rectangle 7"/>
          <p:cNvSpPr txBox="1">
            <a:spLocks noGrp="1" noChangeArrowheads="1"/>
          </p:cNvSpPr>
          <p:nvPr/>
        </p:nvSpPr>
        <p:spPr bwMode="auto">
          <a:xfrm>
            <a:off x="4232205" y="9270577"/>
            <a:ext cx="3243933" cy="489030"/>
          </a:xfrm>
          <a:prstGeom prst="rect">
            <a:avLst/>
          </a:prstGeom>
          <a:noFill/>
          <a:ln w="9525">
            <a:noFill/>
            <a:miter lim="800000"/>
            <a:headEnd/>
            <a:tailEnd/>
          </a:ln>
        </p:spPr>
        <p:txBody>
          <a:bodyPr lIns="98429" tIns="49215" rIns="98429" bIns="49215" anchor="b"/>
          <a:lstStyle/>
          <a:p>
            <a:pPr algn="r" defTabSz="985157" fontAlgn="base">
              <a:spcBef>
                <a:spcPct val="0"/>
              </a:spcBef>
              <a:spcAft>
                <a:spcPct val="0"/>
              </a:spcAft>
            </a:pPr>
            <a:fld id="{3B33FFDF-646E-46BC-9B4B-37E9BCC6BCEC}" type="slidenum">
              <a:rPr lang="en-US" sz="1200">
                <a:solidFill>
                  <a:prstClr val="black"/>
                </a:solidFill>
                <a:latin typeface="Arial" charset="0"/>
                <a:cs typeface="Arial" charset="0"/>
              </a:rPr>
              <a:pPr algn="r" defTabSz="985157" fontAlgn="base">
                <a:spcBef>
                  <a:spcPct val="0"/>
                </a:spcBef>
                <a:spcAft>
                  <a:spcPct val="0"/>
                </a:spcAft>
              </a:pPr>
              <a:t>13</a:t>
            </a:fld>
            <a:endParaRPr lang="en-US" sz="1200">
              <a:solidFill>
                <a:prstClr val="black"/>
              </a:solidFill>
              <a:latin typeface="Arial" charset="0"/>
              <a:cs typeface="Arial" charset="0"/>
            </a:endParaRPr>
          </a:p>
        </p:txBody>
      </p:sp>
      <p:sp>
        <p:nvSpPr>
          <p:cNvPr id="53251" name="Rectangle 2"/>
          <p:cNvSpPr>
            <a:spLocks noGrp="1" noRot="1" noChangeAspect="1" noChangeArrowheads="1" noTextEdit="1"/>
          </p:cNvSpPr>
          <p:nvPr>
            <p:ph type="sldImg"/>
          </p:nvPr>
        </p:nvSpPr>
        <p:spPr bwMode="auto">
          <a:xfrm>
            <a:off x="1303338" y="731838"/>
            <a:ext cx="4878387" cy="3659187"/>
          </a:xfrm>
          <a:noFill/>
          <a:ln>
            <a:solidFill>
              <a:srgbClr val="000000"/>
            </a:solidFill>
            <a:miter lim="800000"/>
            <a:headEnd/>
            <a:tailEnd/>
          </a:ln>
        </p:spPr>
      </p:sp>
      <p:sp>
        <p:nvSpPr>
          <p:cNvPr id="53252" name="Rectangle 3"/>
          <p:cNvSpPr>
            <a:spLocks noGrp="1" noChangeArrowheads="1"/>
          </p:cNvSpPr>
          <p:nvPr>
            <p:ph type="body" idx="1"/>
          </p:nvPr>
        </p:nvSpPr>
        <p:spPr>
          <a:xfrm>
            <a:off x="748102" y="4633675"/>
            <a:ext cx="5981559" cy="4396423"/>
          </a:xfrm>
          <a:noFill/>
        </p:spPr>
        <p:txBody>
          <a:bodyPr lIns="98429" tIns="49215" rIns="98429" bIns="49215"/>
          <a:lstStyle/>
          <a:p>
            <a:pPr eaLnBrk="1" hangingPunct="1">
              <a:buFontTx/>
              <a:buChar char="•"/>
            </a:pPr>
            <a:r>
              <a:rPr lang="en-US" smtClean="0"/>
              <a:t>Administered by trained and knowledge personnel and in accordance with any instructions provided</a:t>
            </a:r>
          </a:p>
          <a:p>
            <a:pPr lvl="1" eaLnBrk="1" hangingPunct="1">
              <a:buFontTx/>
              <a:buChar char="•"/>
            </a:pPr>
            <a:r>
              <a:rPr lang="en-US" smtClean="0"/>
              <a:t>See </a:t>
            </a:r>
            <a:r>
              <a:rPr lang="en-US" i="1" smtClean="0"/>
              <a:t>Anaheim City School District v. Student, </a:t>
            </a:r>
            <a:r>
              <a:rPr lang="en-US" smtClean="0"/>
              <a:t>OAH Case No.2010010357 (ALJ found Dr. Lauren Franke – a well known independent evaluator - was not qualified to do a psycho-ed assessment because she did not have a credential) – WILL DISCUSS THIS CASE IN A LATER SLIDE ABOUT SCORING AS DR. FRANKE MADE NUMEROUS SCORING ERRORS</a:t>
            </a:r>
          </a:p>
          <a:p>
            <a:pPr eaLnBrk="1" hangingPunct="1">
              <a:buFontTx/>
              <a:buChar char="•"/>
            </a:pPr>
            <a:r>
              <a:rPr lang="en-US" smtClean="0"/>
              <a:t>Testing and assessment materials and procedures cannot be racially, culturally, or sexually discriminatory</a:t>
            </a:r>
          </a:p>
          <a:p>
            <a:pPr eaLnBrk="1" hangingPunct="1">
              <a:buFontTx/>
              <a:buChar char="•"/>
            </a:pPr>
            <a:r>
              <a:rPr lang="en-US" smtClean="0"/>
              <a:t>Don’t let an assessor use an instrument they have not been trained to administer</a:t>
            </a:r>
          </a:p>
          <a:p>
            <a:pPr eaLnBrk="1" hangingPunct="1">
              <a:buFontTx/>
              <a:buChar char="•"/>
            </a:pPr>
            <a:r>
              <a:rPr lang="en-US" smtClean="0"/>
              <a:t>One person may receive training and train others to administer</a:t>
            </a:r>
          </a:p>
        </p:txBody>
      </p:sp>
    </p:spTree>
    <p:extLst>
      <p:ext uri="{BB962C8B-B14F-4D97-AF65-F5344CB8AC3E}">
        <p14:creationId xmlns:p14="http://schemas.microsoft.com/office/powerpoint/2010/main" val="182690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3996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userDrawn="1"/>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3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110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557DDC21-AAD3-417B-99AB-37216181BE9B}"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237457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100" b="1">
                <a:solidFill>
                  <a:schemeClr val="accent1"/>
                </a:solidFill>
              </a:defRPr>
            </a:lvl1pPr>
            <a:lvl2pPr marL="0" indent="0" algn="l">
              <a:buNone/>
              <a:defRPr sz="1800" i="1"/>
            </a:lvl2pPr>
            <a:lvl3pPr marL="0" indent="0">
              <a:buNone/>
              <a:defRPr sz="1350"/>
            </a:lvl3pPr>
            <a:lvl4pPr marL="1028700" indent="0">
              <a:buNone/>
              <a:defRPr sz="1200"/>
            </a:lvl4pPr>
            <a:lvl5pPr marL="1371600" indent="0">
              <a:buNone/>
              <a:defRPr sz="1200"/>
            </a:lvl5pPr>
            <a:lvl6pPr>
              <a:defRPr sz="1350"/>
            </a:lvl6pPr>
            <a:lvl7pPr>
              <a:defRPr sz="1350"/>
            </a:lvl7pPr>
            <a:lvl8pPr>
              <a:defRPr sz="1350"/>
            </a:lvl8pPr>
            <a:lvl9pPr>
              <a:defRPr sz="135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35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450"/>
              </a:spcAft>
              <a:buNone/>
              <a:defRPr sz="105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8954EB56-2FD6-4A9A-A25A-B5934C4FD0D9}"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256994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165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165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12A42D38-55B4-4533-91B9-38E06350E3A7}"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3184367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450"/>
              </a:spcAft>
              <a:defRPr sz="1350"/>
            </a:lvl1pPr>
            <a:lvl2pPr>
              <a:spcAft>
                <a:spcPts val="450"/>
              </a:spcAft>
              <a:defRPr sz="1200"/>
            </a:lvl2pPr>
            <a:lvl3pPr>
              <a:spcAft>
                <a:spcPts val="450"/>
              </a:spcAft>
              <a:defRPr sz="105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pPr>
              <a:defRPr/>
            </a:pPr>
            <a:fld id="{4B5D8E86-805F-439C-A0C6-0BEC5798C5F9}"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2434375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13E60ACD-8749-4394-A5B9-408B802839E4}"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3061539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383A068-2F22-41C7-96EA-8B1A1EC71A8B}"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2908801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371600"/>
            <a:ext cx="8229600" cy="4800600"/>
          </a:xfrm>
        </p:spPr>
        <p:txBody>
          <a:bodyPr/>
          <a:lstStyle/>
          <a:p>
            <a:pPr lvl="0"/>
            <a:endParaRPr lang="en-US" noProof="0"/>
          </a:p>
        </p:txBody>
      </p:sp>
      <p:sp>
        <p:nvSpPr>
          <p:cNvPr id="4" name="Slide Number Placeholder 5"/>
          <p:cNvSpPr>
            <a:spLocks noGrp="1"/>
          </p:cNvSpPr>
          <p:nvPr>
            <p:ph type="sldNum" sz="quarter" idx="10"/>
          </p:nvPr>
        </p:nvSpPr>
        <p:spPr/>
        <p:txBody>
          <a:bodyPr/>
          <a:lstStyle>
            <a:lvl1pPr>
              <a:defRPr/>
            </a:lvl1pPr>
          </a:lstStyle>
          <a:p>
            <a:pPr>
              <a:defRPr/>
            </a:pPr>
            <a:fld id="{F8E3F06F-0C76-4D62-A33A-C9059CA3CE02}"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267589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DE992F1E-D735-4514-BC0D-7C525239ED98}"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870389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422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C01FE900-A1DF-4F68-AD7B-F9FFC769F5BC}" type="slidenum">
              <a:rPr lang="en-US" altLang="en-US"/>
              <a:pPr/>
              <a:t>‹#›</a:t>
            </a:fld>
            <a:endParaRPr lang="en-US" altLang="en-US"/>
          </a:p>
        </p:txBody>
      </p:sp>
    </p:spTree>
    <p:extLst>
      <p:ext uri="{BB962C8B-B14F-4D97-AF65-F5344CB8AC3E}">
        <p14:creationId xmlns:p14="http://schemas.microsoft.com/office/powerpoint/2010/main" val="939270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9B53B293-79C9-4C0F-B1EC-FB498394E339}" type="slidenum">
              <a:rPr lang="en-US" altLang="en-US"/>
              <a:pPr/>
              <a:t>‹#›</a:t>
            </a:fld>
            <a:endParaRPr lang="en-US" altLang="en-US"/>
          </a:p>
        </p:txBody>
      </p:sp>
    </p:spTree>
    <p:extLst>
      <p:ext uri="{BB962C8B-B14F-4D97-AF65-F5344CB8AC3E}">
        <p14:creationId xmlns:p14="http://schemas.microsoft.com/office/powerpoint/2010/main" val="2575039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7876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A48DF008-F1FF-4307-8456-EA08F8C29051}" type="slidenum">
              <a:rPr lang="en-US" altLang="en-US"/>
              <a:pPr/>
              <a:t>‹#›</a:t>
            </a:fld>
            <a:endParaRPr lang="en-US" altLang="en-US"/>
          </a:p>
        </p:txBody>
      </p:sp>
    </p:spTree>
    <p:extLst>
      <p:ext uri="{BB962C8B-B14F-4D97-AF65-F5344CB8AC3E}">
        <p14:creationId xmlns:p14="http://schemas.microsoft.com/office/powerpoint/2010/main" val="116894992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0359EDC3-677A-4640-AA18-F316ACCE89B9}" type="slidenum">
              <a:rPr lang="en-US" altLang="en-US"/>
              <a:pPr/>
              <a:t>‹#›</a:t>
            </a:fld>
            <a:endParaRPr lang="en-US" altLang="en-US"/>
          </a:p>
        </p:txBody>
      </p:sp>
    </p:spTree>
    <p:extLst>
      <p:ext uri="{BB962C8B-B14F-4D97-AF65-F5344CB8AC3E}">
        <p14:creationId xmlns:p14="http://schemas.microsoft.com/office/powerpoint/2010/main" val="24169011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81D1E4EB-A5CB-4932-B0F7-0EDE09CB6A05}" type="slidenum">
              <a:rPr lang="en-US" altLang="en-US"/>
              <a:pPr/>
              <a:t>‹#›</a:t>
            </a:fld>
            <a:endParaRPr lang="en-US" altLang="en-US"/>
          </a:p>
        </p:txBody>
      </p:sp>
    </p:spTree>
    <p:extLst>
      <p:ext uri="{BB962C8B-B14F-4D97-AF65-F5344CB8AC3E}">
        <p14:creationId xmlns:p14="http://schemas.microsoft.com/office/powerpoint/2010/main" val="1125759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D4D6EA1-F706-47F9-9F4D-335FBD9ACA1F}" type="slidenum">
              <a:rPr lang="en-US" altLang="en-US"/>
              <a:pPr/>
              <a:t>‹#›</a:t>
            </a:fld>
            <a:endParaRPr lang="en-US" altLang="en-US"/>
          </a:p>
        </p:txBody>
      </p:sp>
    </p:spTree>
    <p:extLst>
      <p:ext uri="{BB962C8B-B14F-4D97-AF65-F5344CB8AC3E}">
        <p14:creationId xmlns:p14="http://schemas.microsoft.com/office/powerpoint/2010/main" val="408644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fld id="{CE7AD5C8-779C-4695-A11A-C42EDB0E2CDB}" type="slidenum">
              <a:rPr lang="en-US" altLang="en-US"/>
              <a:pPr/>
              <a:t>‹#›</a:t>
            </a:fld>
            <a:endParaRPr lang="en-US" altLang="en-US"/>
          </a:p>
        </p:txBody>
      </p:sp>
    </p:spTree>
    <p:extLst>
      <p:ext uri="{BB962C8B-B14F-4D97-AF65-F5344CB8AC3E}">
        <p14:creationId xmlns:p14="http://schemas.microsoft.com/office/powerpoint/2010/main" val="3230314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C:\Users\duczya\Desktop\Lozano_Smith\Natives\Lozano-Smith_DividerSlid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5" y="2133600"/>
            <a:ext cx="9144000" cy="2590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04743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D876D0CC-5831-4893-B232-6AD2D1AFCF4B}" type="slidenum">
              <a:rPr lang="en-US" altLang="en-US"/>
              <a:pPr/>
              <a:t>‹#›</a:t>
            </a:fld>
            <a:endParaRPr lang="en-US" altLang="en-US"/>
          </a:p>
        </p:txBody>
      </p:sp>
    </p:spTree>
    <p:extLst>
      <p:ext uri="{BB962C8B-B14F-4D97-AF65-F5344CB8AC3E}">
        <p14:creationId xmlns:p14="http://schemas.microsoft.com/office/powerpoint/2010/main" val="987525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fld id="{3B0D5144-B174-4206-B38F-B338B6791DFB}" type="slidenum">
              <a:rPr lang="en-US" altLang="en-US"/>
              <a:pPr/>
              <a:t>‹#›</a:t>
            </a:fld>
            <a:endParaRPr lang="en-US" altLang="en-US"/>
          </a:p>
        </p:txBody>
      </p:sp>
    </p:spTree>
    <p:extLst>
      <p:ext uri="{BB962C8B-B14F-4D97-AF65-F5344CB8AC3E}">
        <p14:creationId xmlns:p14="http://schemas.microsoft.com/office/powerpoint/2010/main" val="427630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165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C6648430-1B90-4F73-8BD7-D39AF0CD46A0}" type="slidenum">
              <a:rPr lang="en-US" altLang="en-US"/>
              <a:pPr/>
              <a:t>‹#›</a:t>
            </a:fld>
            <a:endParaRPr lang="en-US" altLang="en-US"/>
          </a:p>
        </p:txBody>
      </p:sp>
    </p:spTree>
    <p:extLst>
      <p:ext uri="{BB962C8B-B14F-4D97-AF65-F5344CB8AC3E}">
        <p14:creationId xmlns:p14="http://schemas.microsoft.com/office/powerpoint/2010/main" val="91618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165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165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871F3DB4-C815-401E-8B6C-20020710A433}" type="slidenum">
              <a:rPr lang="en-US" altLang="en-US"/>
              <a:pPr/>
              <a:t>‹#›</a:t>
            </a:fld>
            <a:endParaRPr lang="en-US" altLang="en-US"/>
          </a:p>
        </p:txBody>
      </p:sp>
    </p:spTree>
    <p:extLst>
      <p:ext uri="{BB962C8B-B14F-4D97-AF65-F5344CB8AC3E}">
        <p14:creationId xmlns:p14="http://schemas.microsoft.com/office/powerpoint/2010/main" val="116424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7"/>
          <p:cNvCxnSpPr/>
          <p:nvPr userDrawn="1"/>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450"/>
              </a:spcAft>
              <a:defRPr sz="1350"/>
            </a:lvl1pPr>
            <a:lvl2pPr>
              <a:spcAft>
                <a:spcPts val="450"/>
              </a:spcAft>
              <a:defRPr sz="1200"/>
            </a:lvl2pPr>
            <a:lvl3pPr>
              <a:spcAft>
                <a:spcPts val="450"/>
              </a:spcAft>
              <a:defRPr sz="105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7" name="Slide Number Placeholder 5"/>
          <p:cNvSpPr>
            <a:spLocks noGrp="1"/>
          </p:cNvSpPr>
          <p:nvPr>
            <p:ph type="sldNum" sz="quarter" idx="14"/>
          </p:nvPr>
        </p:nvSpPr>
        <p:spPr/>
        <p:txBody>
          <a:bodyPr/>
          <a:lstStyle>
            <a:lvl1pPr>
              <a:defRPr/>
            </a:lvl1pPr>
          </a:lstStyle>
          <a:p>
            <a:fld id="{E840F3F8-87A8-41B6-AA9B-8D3A4B330FCF}" type="slidenum">
              <a:rPr lang="en-US" altLang="en-US"/>
              <a:pPr/>
              <a:t>‹#›</a:t>
            </a:fld>
            <a:endParaRPr lang="en-US" altLang="en-US"/>
          </a:p>
        </p:txBody>
      </p:sp>
    </p:spTree>
    <p:extLst>
      <p:ext uri="{BB962C8B-B14F-4D97-AF65-F5344CB8AC3E}">
        <p14:creationId xmlns:p14="http://schemas.microsoft.com/office/powerpoint/2010/main" val="270705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1A8D5D16-8CBA-4EE5-9852-38D50415BA4E}" type="slidenum">
              <a:rPr lang="en-US" altLang="en-US"/>
              <a:pPr/>
              <a:t>‹#›</a:t>
            </a:fld>
            <a:endParaRPr lang="en-US" altLang="en-US"/>
          </a:p>
        </p:txBody>
      </p:sp>
    </p:spTree>
    <p:extLst>
      <p:ext uri="{BB962C8B-B14F-4D97-AF65-F5344CB8AC3E}">
        <p14:creationId xmlns:p14="http://schemas.microsoft.com/office/powerpoint/2010/main" val="156237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348C615-38AD-4B29-AEFD-8967B5D0718C}" type="slidenum">
              <a:rPr lang="en-US" altLang="en-US"/>
              <a:pPr/>
              <a:t>‹#›</a:t>
            </a:fld>
            <a:endParaRPr lang="en-US" altLang="en-US"/>
          </a:p>
        </p:txBody>
      </p:sp>
    </p:spTree>
    <p:extLst>
      <p:ext uri="{BB962C8B-B14F-4D97-AF65-F5344CB8AC3E}">
        <p14:creationId xmlns:p14="http://schemas.microsoft.com/office/powerpoint/2010/main" val="293344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Non-Pfizer\Lozano_Smith\Natives\Lozano-Smith_CoverSlide-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600" y="685800"/>
            <a:ext cx="4800600" cy="2514600"/>
          </a:xfrm>
        </p:spPr>
        <p:txBody>
          <a:bodyPr anchor="b">
            <a:normAutofit/>
          </a:bodyPr>
          <a:lstStyle>
            <a:lvl1pPr>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7600" y="3352800"/>
            <a:ext cx="4800600" cy="1752600"/>
          </a:xfr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6983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C0F3CE1-42C5-4B0F-966F-B65D556D6A39}" type="slidenum">
              <a:rPr lang="en-US" altLang="en-US">
                <a:solidFill>
                  <a:srgbClr val="1F4485"/>
                </a:solidFill>
              </a:rPr>
              <a:pPr>
                <a:defRPr/>
              </a:pPr>
              <a:t>‹#›</a:t>
            </a:fld>
            <a:endParaRPr lang="en-US" altLang="en-US">
              <a:solidFill>
                <a:srgbClr val="1F4485"/>
              </a:solidFill>
            </a:endParaRPr>
          </a:p>
        </p:txBody>
      </p:sp>
    </p:spTree>
    <p:extLst>
      <p:ext uri="{BB962C8B-B14F-4D97-AF65-F5344CB8AC3E}">
        <p14:creationId xmlns:p14="http://schemas.microsoft.com/office/powerpoint/2010/main" val="160257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C:\Users\duczya\Desktop\Lozano_Smith\Natives\Lozano-Smith_ContentSlide-01.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7940"/>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2"/>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1F4485"/>
                </a:solidFill>
                <a:latin typeface="Franklin Gothic Book" pitchFamily="34" charset="0"/>
              </a:defRPr>
            </a:lvl1pPr>
          </a:lstStyle>
          <a:p>
            <a:pPr fontAlgn="base">
              <a:spcBef>
                <a:spcPct val="0"/>
              </a:spcBef>
              <a:spcAft>
                <a:spcPct val="0"/>
              </a:spcAft>
            </a:pPr>
            <a:fld id="{5A1ECF28-12F6-4B40-B821-EC3ECE66F917}"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pic>
        <p:nvPicPr>
          <p:cNvPr id="11270" name="Picture 3" descr="C:\Users\duczya\Desktop\Lozano_Smith\Natives\Lozano-Smith_ContentSlide-02.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81001"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1267" idx="3"/>
          </p:cNvCxnSpPr>
          <p:nvPr userDrawn="1"/>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4665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100" b="1" kern="1200">
          <a:solidFill>
            <a:schemeClr val="accent1"/>
          </a:solidFill>
          <a:latin typeface="+mj-lt"/>
          <a:ea typeface="+mj-ea"/>
          <a:cs typeface="+mj-cs"/>
        </a:defRPr>
      </a:lvl1pPr>
      <a:lvl2pPr algn="l" rtl="0" eaLnBrk="0" fontAlgn="base" hangingPunct="0">
        <a:spcBef>
          <a:spcPct val="0"/>
        </a:spcBef>
        <a:spcAft>
          <a:spcPct val="0"/>
        </a:spcAft>
        <a:defRPr sz="2100" b="1">
          <a:solidFill>
            <a:schemeClr val="accent1"/>
          </a:solidFill>
          <a:latin typeface="Franklin Gothic Medium" pitchFamily="34" charset="0"/>
        </a:defRPr>
      </a:lvl2pPr>
      <a:lvl3pPr algn="l" rtl="0" eaLnBrk="0" fontAlgn="base" hangingPunct="0">
        <a:spcBef>
          <a:spcPct val="0"/>
        </a:spcBef>
        <a:spcAft>
          <a:spcPct val="0"/>
        </a:spcAft>
        <a:defRPr sz="2100" b="1">
          <a:solidFill>
            <a:schemeClr val="accent1"/>
          </a:solidFill>
          <a:latin typeface="Franklin Gothic Medium" pitchFamily="34" charset="0"/>
        </a:defRPr>
      </a:lvl3pPr>
      <a:lvl4pPr algn="l" rtl="0" eaLnBrk="0" fontAlgn="base" hangingPunct="0">
        <a:spcBef>
          <a:spcPct val="0"/>
        </a:spcBef>
        <a:spcAft>
          <a:spcPct val="0"/>
        </a:spcAft>
        <a:defRPr sz="2100" b="1">
          <a:solidFill>
            <a:schemeClr val="accent1"/>
          </a:solidFill>
          <a:latin typeface="Franklin Gothic Medium" pitchFamily="34" charset="0"/>
        </a:defRPr>
      </a:lvl4pPr>
      <a:lvl5pPr algn="l" rtl="0" eaLnBrk="0" fontAlgn="base" hangingPunct="0">
        <a:spcBef>
          <a:spcPct val="0"/>
        </a:spcBef>
        <a:spcAft>
          <a:spcPct val="0"/>
        </a:spcAft>
        <a:defRPr sz="2100" b="1">
          <a:solidFill>
            <a:schemeClr val="accent1"/>
          </a:solidFill>
          <a:latin typeface="Franklin Gothic Medium" pitchFamily="34" charset="0"/>
        </a:defRPr>
      </a:lvl5pPr>
      <a:lvl6pPr marL="342900" algn="l" rtl="0" fontAlgn="base">
        <a:spcBef>
          <a:spcPct val="0"/>
        </a:spcBef>
        <a:spcAft>
          <a:spcPct val="0"/>
        </a:spcAft>
        <a:defRPr sz="2100" b="1">
          <a:solidFill>
            <a:schemeClr val="accent1"/>
          </a:solidFill>
          <a:latin typeface="Franklin Gothic Medium" pitchFamily="34" charset="0"/>
        </a:defRPr>
      </a:lvl6pPr>
      <a:lvl7pPr marL="685800" algn="l" rtl="0" fontAlgn="base">
        <a:spcBef>
          <a:spcPct val="0"/>
        </a:spcBef>
        <a:spcAft>
          <a:spcPct val="0"/>
        </a:spcAft>
        <a:defRPr sz="2100" b="1">
          <a:solidFill>
            <a:schemeClr val="accent1"/>
          </a:solidFill>
          <a:latin typeface="Franklin Gothic Medium" pitchFamily="34" charset="0"/>
        </a:defRPr>
      </a:lvl7pPr>
      <a:lvl8pPr marL="1028700" algn="l" rtl="0" fontAlgn="base">
        <a:spcBef>
          <a:spcPct val="0"/>
        </a:spcBef>
        <a:spcAft>
          <a:spcPct val="0"/>
        </a:spcAft>
        <a:defRPr sz="2100" b="1">
          <a:solidFill>
            <a:schemeClr val="accent1"/>
          </a:solidFill>
          <a:latin typeface="Franklin Gothic Medium" pitchFamily="34" charset="0"/>
        </a:defRPr>
      </a:lvl8pPr>
      <a:lvl9pPr marL="1371600" algn="l" rtl="0" fontAlgn="base">
        <a:spcBef>
          <a:spcPct val="0"/>
        </a:spcBef>
        <a:spcAft>
          <a:spcPct val="0"/>
        </a:spcAft>
        <a:defRPr sz="2100" b="1">
          <a:solidFill>
            <a:schemeClr val="accent1"/>
          </a:solidFill>
          <a:latin typeface="Franklin Gothic Medium" pitchFamily="34" charset="0"/>
        </a:defRPr>
      </a:lvl9pPr>
    </p:titleStyle>
    <p:bodyStyle>
      <a:lvl1pPr marL="257175" indent="-257175" algn="l" rtl="0" eaLnBrk="0" fontAlgn="base" hangingPunct="0">
        <a:spcBef>
          <a:spcPct val="0"/>
        </a:spcBef>
        <a:spcAft>
          <a:spcPts val="750"/>
        </a:spcAft>
        <a:buClr>
          <a:schemeClr val="accent1"/>
        </a:buClr>
        <a:buFont typeface="Arial" panose="020B0604020202020204" pitchFamily="34" charset="0"/>
        <a:buChar char="•"/>
        <a:defRPr sz="1650" kern="1200">
          <a:solidFill>
            <a:schemeClr val="tx1"/>
          </a:solidFill>
          <a:latin typeface="+mn-lt"/>
          <a:ea typeface="+mn-ea"/>
          <a:cs typeface="+mn-cs"/>
        </a:defRPr>
      </a:lvl1pPr>
      <a:lvl2pPr marL="557213" indent="-214313" algn="l" rtl="0" eaLnBrk="0" fontAlgn="base" hangingPunct="0">
        <a:spcBef>
          <a:spcPct val="0"/>
        </a:spcBef>
        <a:spcAft>
          <a:spcPts val="750"/>
        </a:spcAft>
        <a:buClr>
          <a:schemeClr val="accent1"/>
        </a:buClr>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0"/>
        </a:spcBef>
        <a:spcAft>
          <a:spcPts val="750"/>
        </a:spcAft>
        <a:buClr>
          <a:schemeClr val="accent1"/>
        </a:buClr>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0"/>
        </a:spcBef>
        <a:spcAft>
          <a:spcPts val="750"/>
        </a:spcAft>
        <a:buClr>
          <a:schemeClr val="accent1"/>
        </a:buClr>
        <a:buFont typeface="Arial" panose="020B0604020202020204" pitchFamily="34" charset="0"/>
        <a:buChar char="–"/>
        <a:defRPr sz="1200" kern="1200">
          <a:solidFill>
            <a:schemeClr val="tx1"/>
          </a:solidFill>
          <a:latin typeface="+mn-lt"/>
          <a:ea typeface="+mn-ea"/>
          <a:cs typeface="+mn-cs"/>
        </a:defRPr>
      </a:lvl4pPr>
      <a:lvl5pPr marL="1585913" indent="-214313" algn="l" rtl="0" eaLnBrk="0" fontAlgn="base" hangingPunct="0">
        <a:spcBef>
          <a:spcPct val="0"/>
        </a:spcBef>
        <a:spcAft>
          <a:spcPts val="75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940"/>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2"/>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a:solidFill>
                  <a:schemeClr val="accent1"/>
                </a:solidFill>
                <a:latin typeface="Franklin Gothic Book" pitchFamily="34" charset="0"/>
              </a:defRPr>
            </a:lvl1pPr>
          </a:lstStyle>
          <a:p>
            <a:pPr fontAlgn="base">
              <a:spcBef>
                <a:spcPct val="0"/>
              </a:spcBef>
              <a:spcAft>
                <a:spcPct val="0"/>
              </a:spcAft>
              <a:defRPr/>
            </a:pPr>
            <a:fld id="{EFEEC7C4-2B3F-4F77-B733-180483DC49C1}" type="slidenum">
              <a:rPr lang="en-US" altLang="en-US">
                <a:solidFill>
                  <a:srgbClr val="1F4485"/>
                </a:solidFill>
                <a:cs typeface="Arial" panose="020B0604020202020204" pitchFamily="34" charset="0"/>
              </a:rPr>
              <a:pPr fontAlgn="base">
                <a:spcBef>
                  <a:spcPct val="0"/>
                </a:spcBef>
                <a:spcAft>
                  <a:spcPct val="0"/>
                </a:spcAft>
                <a:defRPr/>
              </a:pPr>
              <a:t>‹#›</a:t>
            </a:fld>
            <a:endParaRPr lang="en-US" altLang="en-US">
              <a:solidFill>
                <a:srgbClr val="1F4485"/>
              </a:solidFill>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1"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userDrawn="1"/>
        </p:nvCxnSpPr>
        <p:spPr>
          <a:xfrm>
            <a:off x="2722564"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811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0" fontAlgn="base" hangingPunct="0">
        <a:spcBef>
          <a:spcPct val="0"/>
        </a:spcBef>
        <a:spcAft>
          <a:spcPct val="0"/>
        </a:spcAft>
        <a:defRPr sz="2100" b="1" kern="1200">
          <a:solidFill>
            <a:schemeClr val="accent1"/>
          </a:solidFill>
          <a:latin typeface="+mj-lt"/>
          <a:ea typeface="+mj-ea"/>
          <a:cs typeface="+mj-cs"/>
        </a:defRPr>
      </a:lvl1pPr>
      <a:lvl2pPr algn="l" rtl="0" eaLnBrk="0" fontAlgn="base" hangingPunct="0">
        <a:spcBef>
          <a:spcPct val="0"/>
        </a:spcBef>
        <a:spcAft>
          <a:spcPct val="0"/>
        </a:spcAft>
        <a:defRPr sz="2100" b="1">
          <a:solidFill>
            <a:schemeClr val="accent1"/>
          </a:solidFill>
          <a:latin typeface="Franklin Gothic Medium" pitchFamily="34" charset="0"/>
        </a:defRPr>
      </a:lvl2pPr>
      <a:lvl3pPr algn="l" rtl="0" eaLnBrk="0" fontAlgn="base" hangingPunct="0">
        <a:spcBef>
          <a:spcPct val="0"/>
        </a:spcBef>
        <a:spcAft>
          <a:spcPct val="0"/>
        </a:spcAft>
        <a:defRPr sz="2100" b="1">
          <a:solidFill>
            <a:schemeClr val="accent1"/>
          </a:solidFill>
          <a:latin typeface="Franklin Gothic Medium" pitchFamily="34" charset="0"/>
        </a:defRPr>
      </a:lvl3pPr>
      <a:lvl4pPr algn="l" rtl="0" eaLnBrk="0" fontAlgn="base" hangingPunct="0">
        <a:spcBef>
          <a:spcPct val="0"/>
        </a:spcBef>
        <a:spcAft>
          <a:spcPct val="0"/>
        </a:spcAft>
        <a:defRPr sz="2100" b="1">
          <a:solidFill>
            <a:schemeClr val="accent1"/>
          </a:solidFill>
          <a:latin typeface="Franklin Gothic Medium" pitchFamily="34" charset="0"/>
        </a:defRPr>
      </a:lvl4pPr>
      <a:lvl5pPr algn="l" rtl="0" eaLnBrk="0" fontAlgn="base" hangingPunct="0">
        <a:spcBef>
          <a:spcPct val="0"/>
        </a:spcBef>
        <a:spcAft>
          <a:spcPct val="0"/>
        </a:spcAft>
        <a:defRPr sz="2100" b="1">
          <a:solidFill>
            <a:schemeClr val="accent1"/>
          </a:solidFill>
          <a:latin typeface="Franklin Gothic Medium" pitchFamily="34" charset="0"/>
        </a:defRPr>
      </a:lvl5pPr>
      <a:lvl6pPr marL="342900" algn="l" rtl="0" fontAlgn="base">
        <a:spcBef>
          <a:spcPct val="0"/>
        </a:spcBef>
        <a:spcAft>
          <a:spcPct val="0"/>
        </a:spcAft>
        <a:defRPr sz="2100" b="1">
          <a:solidFill>
            <a:schemeClr val="accent1"/>
          </a:solidFill>
          <a:latin typeface="Franklin Gothic Medium" pitchFamily="34" charset="0"/>
        </a:defRPr>
      </a:lvl6pPr>
      <a:lvl7pPr marL="685800" algn="l" rtl="0" fontAlgn="base">
        <a:spcBef>
          <a:spcPct val="0"/>
        </a:spcBef>
        <a:spcAft>
          <a:spcPct val="0"/>
        </a:spcAft>
        <a:defRPr sz="2100" b="1">
          <a:solidFill>
            <a:schemeClr val="accent1"/>
          </a:solidFill>
          <a:latin typeface="Franklin Gothic Medium" pitchFamily="34" charset="0"/>
        </a:defRPr>
      </a:lvl7pPr>
      <a:lvl8pPr marL="1028700" algn="l" rtl="0" fontAlgn="base">
        <a:spcBef>
          <a:spcPct val="0"/>
        </a:spcBef>
        <a:spcAft>
          <a:spcPct val="0"/>
        </a:spcAft>
        <a:defRPr sz="2100" b="1">
          <a:solidFill>
            <a:schemeClr val="accent1"/>
          </a:solidFill>
          <a:latin typeface="Franklin Gothic Medium" pitchFamily="34" charset="0"/>
        </a:defRPr>
      </a:lvl8pPr>
      <a:lvl9pPr marL="1371600" algn="l" rtl="0" fontAlgn="base">
        <a:spcBef>
          <a:spcPct val="0"/>
        </a:spcBef>
        <a:spcAft>
          <a:spcPct val="0"/>
        </a:spcAft>
        <a:defRPr sz="2100" b="1">
          <a:solidFill>
            <a:schemeClr val="accent1"/>
          </a:solidFill>
          <a:latin typeface="Franklin Gothic Medium" pitchFamily="34" charset="0"/>
        </a:defRPr>
      </a:lvl9pPr>
    </p:titleStyle>
    <p:bodyStyle>
      <a:lvl1pPr marL="257175" indent="-257175" algn="l" rtl="0" eaLnBrk="0" fontAlgn="base" hangingPunct="0">
        <a:spcBef>
          <a:spcPct val="0"/>
        </a:spcBef>
        <a:spcAft>
          <a:spcPts val="750"/>
        </a:spcAft>
        <a:buClr>
          <a:schemeClr val="accent1"/>
        </a:buClr>
        <a:buFont typeface="Arial" panose="020B0604020202020204" pitchFamily="34" charset="0"/>
        <a:buChar char="•"/>
        <a:defRPr sz="1650" kern="1200">
          <a:solidFill>
            <a:schemeClr val="tx1"/>
          </a:solidFill>
          <a:latin typeface="+mn-lt"/>
          <a:ea typeface="+mn-ea"/>
          <a:cs typeface="+mn-cs"/>
        </a:defRPr>
      </a:lvl1pPr>
      <a:lvl2pPr marL="557213" indent="-214313" algn="l" rtl="0" eaLnBrk="0" fontAlgn="base" hangingPunct="0">
        <a:spcBef>
          <a:spcPct val="0"/>
        </a:spcBef>
        <a:spcAft>
          <a:spcPts val="750"/>
        </a:spcAft>
        <a:buClr>
          <a:schemeClr val="accent1"/>
        </a:buClr>
        <a:buFont typeface="Arial" panose="020B0604020202020204" pitchFamily="34" charset="0"/>
        <a:buChar char="–"/>
        <a:defRPr sz="1500" kern="1200">
          <a:solidFill>
            <a:schemeClr val="tx1"/>
          </a:solidFill>
          <a:latin typeface="+mn-lt"/>
          <a:ea typeface="+mn-ea"/>
          <a:cs typeface="+mn-cs"/>
        </a:defRPr>
      </a:lvl2pPr>
      <a:lvl3pPr marL="857250" indent="-171450" algn="l" rtl="0" eaLnBrk="0" fontAlgn="base" hangingPunct="0">
        <a:spcBef>
          <a:spcPct val="0"/>
        </a:spcBef>
        <a:spcAft>
          <a:spcPts val="750"/>
        </a:spcAft>
        <a:buClr>
          <a:schemeClr val="accent1"/>
        </a:buClr>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0"/>
        </a:spcBef>
        <a:spcAft>
          <a:spcPts val="750"/>
        </a:spcAft>
        <a:buClr>
          <a:schemeClr val="accent1"/>
        </a:buClr>
        <a:buFont typeface="Arial" panose="020B0604020202020204" pitchFamily="34" charset="0"/>
        <a:buChar char="–"/>
        <a:defRPr sz="1200" kern="1200">
          <a:solidFill>
            <a:schemeClr val="tx1"/>
          </a:solidFill>
          <a:latin typeface="+mn-lt"/>
          <a:ea typeface="+mn-ea"/>
          <a:cs typeface="+mn-cs"/>
        </a:defRPr>
      </a:lvl4pPr>
      <a:lvl5pPr marL="1585913" indent="-214313" algn="l" rtl="0" eaLnBrk="0" fontAlgn="base" hangingPunct="0">
        <a:spcBef>
          <a:spcPct val="0"/>
        </a:spcBef>
        <a:spcAft>
          <a:spcPts val="75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1F4485"/>
                </a:solidFill>
              </a:defRPr>
            </a:lvl1pPr>
          </a:lstStyle>
          <a:p>
            <a:pPr fontAlgn="base">
              <a:spcBef>
                <a:spcPct val="0"/>
              </a:spcBef>
              <a:spcAft>
                <a:spcPct val="0"/>
              </a:spcAft>
            </a:pPr>
            <a:fld id="{89BB4137-8672-4121-84C3-8B510CC9AAE2}"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pic>
        <p:nvPicPr>
          <p:cNvPr id="1030" name="Picture 3" descr="C:\Users\duczya\Desktop\Lozano_Smith\Natives\Lozano-Smith_ContentSlide-0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6232525"/>
            <a:ext cx="23415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66769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panose="020B0604020202020204" pitchFamily="34"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Iz11o-C1MgCFQE6iAodr10Nqw&amp;url=http://billboardom.blogspot.com/2010/09/embarrassing-typo-on-school-billboard.html&amp;psig=AFQjCNGvbqERpIVhvvnh5B7L7M3xxySDFQ&amp;ust=1445532409534901"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ozanosmith.com/"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3457575" y="368877"/>
            <a:ext cx="5515640" cy="2357438"/>
          </a:xfrm>
        </p:spPr>
        <p:txBody>
          <a:bodyPr/>
          <a:lstStyle/>
          <a:p>
            <a:pPr eaLnBrk="1" hangingPunct="1"/>
            <a:r>
              <a:rPr lang="en-US" altLang="en-US" sz="2550" dirty="0">
                <a:latin typeface="Franklin Gothic Book" pitchFamily="34" charset="0"/>
              </a:rPr>
              <a:t>Legally Defensible </a:t>
            </a:r>
            <a:r>
              <a:rPr lang="en-US" altLang="en-US" sz="2550" dirty="0" smtClean="0">
                <a:latin typeface="Franklin Gothic Book" pitchFamily="34" charset="0"/>
              </a:rPr>
              <a:t>Assessments</a:t>
            </a:r>
            <a:br>
              <a:rPr lang="en-US" altLang="en-US" sz="2550" dirty="0" smtClean="0">
                <a:latin typeface="Franklin Gothic Book" pitchFamily="34" charset="0"/>
              </a:rPr>
            </a:br>
            <a:r>
              <a:rPr lang="en-US" altLang="en-US" sz="2550" dirty="0">
                <a:latin typeface="Franklin Gothic Book" pitchFamily="34" charset="0"/>
              </a:rPr>
              <a:t/>
            </a:r>
            <a:br>
              <a:rPr lang="en-US" altLang="en-US" sz="2550" dirty="0">
                <a:latin typeface="Franklin Gothic Book" pitchFamily="34" charset="0"/>
              </a:rPr>
            </a:br>
            <a:r>
              <a:rPr lang="en-US" altLang="en-US" sz="2000" dirty="0" smtClean="0">
                <a:latin typeface="Franklin Gothic Book" pitchFamily="34" charset="0"/>
              </a:rPr>
              <a:t>October 2016</a:t>
            </a:r>
            <a:endParaRPr lang="en-US" altLang="en-US" sz="2000" dirty="0">
              <a:latin typeface="Franklin Gothic Book" pitchFamily="34" charset="0"/>
            </a:endParaRPr>
          </a:p>
        </p:txBody>
      </p:sp>
      <p:sp>
        <p:nvSpPr>
          <p:cNvPr id="21506" name="Subtitle 2"/>
          <p:cNvSpPr>
            <a:spLocks noGrp="1"/>
          </p:cNvSpPr>
          <p:nvPr>
            <p:ph type="subTitle" idx="1"/>
          </p:nvPr>
        </p:nvSpPr>
        <p:spPr>
          <a:xfrm>
            <a:off x="3971925" y="2479271"/>
            <a:ext cx="5001290" cy="1371600"/>
          </a:xfrm>
        </p:spPr>
        <p:txBody>
          <a:bodyPr/>
          <a:lstStyle/>
          <a:p>
            <a:pPr eaLnBrk="1" hangingPunct="1">
              <a:spcAft>
                <a:spcPts val="450"/>
              </a:spcAft>
            </a:pPr>
            <a:r>
              <a:rPr lang="en-US" altLang="en-US" b="1" dirty="0" smtClean="0"/>
              <a:t>Presented by: </a:t>
            </a:r>
          </a:p>
          <a:p>
            <a:pPr eaLnBrk="1" hangingPunct="1">
              <a:spcAft>
                <a:spcPts val="450"/>
              </a:spcAft>
            </a:pPr>
            <a:r>
              <a:rPr lang="en-US" altLang="en-US" b="1" dirty="0" smtClean="0"/>
              <a:t>Marcy L. Gutierrez</a:t>
            </a:r>
          </a:p>
        </p:txBody>
      </p:sp>
    </p:spTree>
    <p:extLst>
      <p:ext uri="{BB962C8B-B14F-4D97-AF65-F5344CB8AC3E}">
        <p14:creationId xmlns:p14="http://schemas.microsoft.com/office/powerpoint/2010/main" val="4165387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0"/>
          </p:nvPr>
        </p:nvSpPr>
        <p:spPr bwMode="auto">
          <a:noFill/>
          <a:ln>
            <a:miter lim="800000"/>
            <a:headEnd/>
            <a:tailEnd/>
          </a:ln>
        </p:spPr>
        <p:txBody>
          <a:bodyPr/>
          <a:lstStyle/>
          <a:p>
            <a:fld id="{830BE83D-A806-42D9-ACB9-C660CA2B2A7E}" type="slidenum">
              <a:rPr lang="en-US" smtClean="0">
                <a:solidFill>
                  <a:prstClr val="black"/>
                </a:solidFill>
                <a:latin typeface="Franklin Gothic Book"/>
                <a:cs typeface="Arial" charset="0"/>
              </a:rPr>
              <a:pPr/>
              <a:t>10</a:t>
            </a:fld>
            <a:endParaRPr lang="en-US" smtClean="0">
              <a:solidFill>
                <a:prstClr val="black"/>
              </a:solidFill>
              <a:latin typeface="Franklin Gothic Book"/>
              <a:cs typeface="Arial" charset="0"/>
            </a:endParaRPr>
          </a:p>
        </p:txBody>
      </p:sp>
      <p:sp>
        <p:nvSpPr>
          <p:cNvPr id="48130" name="Slide Number Placeholder 3"/>
          <p:cNvSpPr txBox="1">
            <a:spLocks noGrp="1"/>
          </p:cNvSpPr>
          <p:nvPr/>
        </p:nvSpPr>
        <p:spPr bwMode="auto">
          <a:xfrm>
            <a:off x="6553200" y="6162317"/>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48131" name="Rectangle 2"/>
          <p:cNvSpPr>
            <a:spLocks noGrp="1" noChangeArrowheads="1"/>
          </p:cNvSpPr>
          <p:nvPr>
            <p:ph type="title" idx="4294967295"/>
          </p:nvPr>
        </p:nvSpPr>
        <p:spPr/>
        <p:txBody>
          <a:bodyPr/>
          <a:lstStyle/>
          <a:p>
            <a:pPr eaLnBrk="1" hangingPunct="1"/>
            <a:r>
              <a:rPr lang="en-US" sz="2800" dirty="0" smtClean="0"/>
              <a:t>Legally Defensible Assessments </a:t>
            </a:r>
          </a:p>
        </p:txBody>
      </p:sp>
      <p:sp>
        <p:nvSpPr>
          <p:cNvPr id="48132" name="Rectangle 3"/>
          <p:cNvSpPr>
            <a:spLocks noGrp="1" noChangeArrowheads="1"/>
          </p:cNvSpPr>
          <p:nvPr>
            <p:ph type="body" idx="4294967295"/>
          </p:nvPr>
        </p:nvSpPr>
        <p:spPr>
          <a:xfrm>
            <a:off x="685800" y="1447800"/>
            <a:ext cx="7620000" cy="4678363"/>
          </a:xfrm>
        </p:spPr>
        <p:txBody>
          <a:bodyPr/>
          <a:lstStyle/>
          <a:p>
            <a:pPr eaLnBrk="1" hangingPunct="1">
              <a:buFont typeface="Arial" charset="0"/>
              <a:buNone/>
            </a:pPr>
            <a:r>
              <a:rPr lang="en-US" sz="2800" dirty="0" smtClean="0"/>
              <a:t>Procedural requirements: </a:t>
            </a:r>
          </a:p>
          <a:p>
            <a:pPr eaLnBrk="1" hangingPunct="1"/>
            <a:r>
              <a:rPr lang="en-US" sz="2800" dirty="0" smtClean="0"/>
              <a:t>Are district’s responsibility/obligation.</a:t>
            </a:r>
          </a:p>
          <a:p>
            <a:pPr eaLnBrk="1" hangingPunct="1"/>
            <a:r>
              <a:rPr lang="en-US" sz="2800" dirty="0" smtClean="0"/>
              <a:t>Staff must know timelines. </a:t>
            </a:r>
          </a:p>
          <a:p>
            <a:pPr eaLnBrk="1" hangingPunct="1"/>
            <a:r>
              <a:rPr lang="en-US" sz="2800" dirty="0" smtClean="0"/>
              <a:t>Can make or break a case.</a:t>
            </a:r>
          </a:p>
          <a:p>
            <a:pPr eaLnBrk="1" hangingPunct="1"/>
            <a:r>
              <a:rPr lang="en-US" sz="2800" dirty="0" smtClean="0"/>
              <a:t>Follow-up is key. </a:t>
            </a:r>
          </a:p>
          <a:p>
            <a:pPr lvl="1" eaLnBrk="1" hangingPunct="1">
              <a:buFont typeface="Arial" charset="0"/>
              <a:buNone/>
            </a:pPr>
            <a:endParaRPr lang="en-US" sz="2800" dirty="0" smtClean="0"/>
          </a:p>
          <a:p>
            <a:pPr lvl="1" algn="r" eaLnBrk="1" hangingPunct="1">
              <a:buFont typeface="Arial" charset="0"/>
              <a:buNone/>
            </a:pPr>
            <a:endParaRPr lang="en-US" sz="1600" dirty="0" smtClean="0"/>
          </a:p>
          <a:p>
            <a:pPr lvl="1" algn="r" eaLnBrk="1" hangingPunct="1">
              <a:buFont typeface="Arial" charset="0"/>
              <a:buNone/>
            </a:pPr>
            <a:r>
              <a:rPr lang="en-US" sz="1600" dirty="0" smtClean="0"/>
              <a:t>(20 </a:t>
            </a:r>
            <a:r>
              <a:rPr lang="en-US" sz="1600" dirty="0" err="1" smtClean="0"/>
              <a:t>U.S.C</a:t>
            </a:r>
            <a:r>
              <a:rPr lang="en-US" sz="1600" dirty="0" smtClean="0"/>
              <a:t>. </a:t>
            </a:r>
            <a:r>
              <a:rPr lang="en-US" sz="1600" dirty="0" smtClean="0">
                <a:cs typeface="Arial" charset="0"/>
              </a:rPr>
              <a:t>§ 1414(a)(1)(C) and</a:t>
            </a:r>
          </a:p>
          <a:p>
            <a:pPr lvl="1" algn="r" eaLnBrk="1" hangingPunct="1">
              <a:buFont typeface="Arial" charset="0"/>
              <a:buNone/>
            </a:pPr>
            <a:r>
              <a:rPr lang="en-US" sz="1600" dirty="0" smtClean="0">
                <a:cs typeface="Arial" charset="0"/>
              </a:rPr>
              <a:t>Ed. Code, § § 56302.1 and 56043(c).)</a:t>
            </a:r>
            <a:endParaRPr lang="en-US" sz="1600" dirty="0" smtClean="0"/>
          </a:p>
        </p:txBody>
      </p:sp>
    </p:spTree>
    <p:extLst>
      <p:ext uri="{BB962C8B-B14F-4D97-AF65-F5344CB8AC3E}">
        <p14:creationId xmlns:p14="http://schemas.microsoft.com/office/powerpoint/2010/main" val="11490130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0"/>
          </p:nvPr>
        </p:nvSpPr>
        <p:spPr bwMode="auto">
          <a:noFill/>
          <a:ln>
            <a:miter lim="800000"/>
            <a:headEnd/>
            <a:tailEnd/>
          </a:ln>
        </p:spPr>
        <p:txBody>
          <a:bodyPr/>
          <a:lstStyle/>
          <a:p>
            <a:fld id="{E71D79E8-6A3A-4951-9B9B-BA5E10C5AD57}" type="slidenum">
              <a:rPr lang="en-US" smtClean="0">
                <a:solidFill>
                  <a:prstClr val="black"/>
                </a:solidFill>
                <a:latin typeface="Franklin Gothic Book"/>
                <a:cs typeface="Arial" charset="0"/>
              </a:rPr>
              <a:pPr/>
              <a:t>11</a:t>
            </a:fld>
            <a:endParaRPr lang="en-US" smtClean="0">
              <a:solidFill>
                <a:prstClr val="black"/>
              </a:solidFill>
              <a:latin typeface="Franklin Gothic Book"/>
              <a:cs typeface="Arial" charset="0"/>
            </a:endParaRPr>
          </a:p>
        </p:txBody>
      </p:sp>
      <p:sp>
        <p:nvSpPr>
          <p:cNvPr id="5017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50179" name="Rectangle 2"/>
          <p:cNvSpPr>
            <a:spLocks noGrp="1" noChangeArrowheads="1"/>
          </p:cNvSpPr>
          <p:nvPr>
            <p:ph type="title" idx="4294967295"/>
          </p:nvPr>
        </p:nvSpPr>
        <p:spPr>
          <a:xfrm>
            <a:off x="492918" y="142567"/>
            <a:ext cx="8310563" cy="914400"/>
          </a:xfrm>
        </p:spPr>
        <p:txBody>
          <a:bodyPr/>
          <a:lstStyle/>
          <a:p>
            <a:pPr eaLnBrk="1" hangingPunct="1"/>
            <a:r>
              <a:rPr lang="en-US" sz="2800" dirty="0" smtClean="0"/>
              <a:t>Assessments – Potential Blind Spots</a:t>
            </a:r>
          </a:p>
        </p:txBody>
      </p:sp>
      <p:sp>
        <p:nvSpPr>
          <p:cNvPr id="50180" name="Rectangle 3"/>
          <p:cNvSpPr>
            <a:spLocks noGrp="1" noChangeArrowheads="1"/>
          </p:cNvSpPr>
          <p:nvPr>
            <p:ph type="body" idx="4294967295"/>
          </p:nvPr>
        </p:nvSpPr>
        <p:spPr/>
        <p:txBody>
          <a:bodyPr/>
          <a:lstStyle/>
          <a:p>
            <a:pPr marL="0" indent="0" eaLnBrk="1" hangingPunct="1">
              <a:lnSpc>
                <a:spcPct val="80000"/>
              </a:lnSpc>
              <a:spcAft>
                <a:spcPct val="20000"/>
              </a:spcAft>
              <a:buClr>
                <a:schemeClr val="tx1"/>
              </a:buClr>
              <a:buFont typeface="Arial" charset="0"/>
              <a:buNone/>
            </a:pPr>
            <a:r>
              <a:rPr lang="en-US" sz="2800" dirty="0" smtClean="0"/>
              <a:t>Often overlooked areas:</a:t>
            </a:r>
          </a:p>
          <a:p>
            <a:pPr marL="0" indent="0" eaLnBrk="1" hangingPunct="1">
              <a:lnSpc>
                <a:spcPct val="80000"/>
              </a:lnSpc>
              <a:spcAft>
                <a:spcPct val="20000"/>
              </a:spcAft>
              <a:buClr>
                <a:schemeClr val="tx1"/>
              </a:buClr>
              <a:buFont typeface="Arial" charset="0"/>
              <a:buNone/>
            </a:pPr>
            <a:endParaRPr lang="en-US" sz="3200" b="1" dirty="0" smtClean="0"/>
          </a:p>
          <a:p>
            <a:pPr marL="457200" lvl="1" indent="-342900" eaLnBrk="1" hangingPunct="1">
              <a:lnSpc>
                <a:spcPct val="80000"/>
              </a:lnSpc>
              <a:spcAft>
                <a:spcPct val="20000"/>
              </a:spcAft>
              <a:buFont typeface="Arial" panose="020B0604020202020204" pitchFamily="34" charset="0"/>
              <a:buChar char="•"/>
            </a:pPr>
            <a:r>
              <a:rPr lang="en-US" sz="2400" dirty="0" smtClean="0"/>
              <a:t>Behavior.</a:t>
            </a:r>
          </a:p>
          <a:p>
            <a:pPr marL="457200" lvl="1" indent="-342900" eaLnBrk="1" hangingPunct="1">
              <a:lnSpc>
                <a:spcPct val="80000"/>
              </a:lnSpc>
              <a:spcAft>
                <a:spcPct val="20000"/>
              </a:spcAft>
              <a:buFont typeface="Arial" panose="020B0604020202020204" pitchFamily="34" charset="0"/>
              <a:buChar char="•"/>
            </a:pPr>
            <a:endParaRPr lang="en-US" sz="2400" dirty="0" smtClean="0"/>
          </a:p>
          <a:p>
            <a:pPr marL="457200" lvl="1" indent="-342900" eaLnBrk="1" hangingPunct="1">
              <a:lnSpc>
                <a:spcPct val="80000"/>
              </a:lnSpc>
              <a:spcAft>
                <a:spcPct val="20000"/>
              </a:spcAft>
              <a:buFont typeface="Arial" panose="020B0604020202020204" pitchFamily="34" charset="0"/>
              <a:buChar char="•"/>
            </a:pPr>
            <a:r>
              <a:rPr lang="en-US" sz="2400" dirty="0" smtClean="0"/>
              <a:t>Attention.</a:t>
            </a:r>
          </a:p>
          <a:p>
            <a:pPr marL="457200" lvl="1" indent="-342900" eaLnBrk="1" hangingPunct="1">
              <a:lnSpc>
                <a:spcPct val="80000"/>
              </a:lnSpc>
              <a:spcAft>
                <a:spcPct val="20000"/>
              </a:spcAft>
              <a:buFont typeface="Arial" panose="020B0604020202020204" pitchFamily="34" charset="0"/>
              <a:buChar char="•"/>
            </a:pPr>
            <a:endParaRPr lang="en-US" sz="2400" dirty="0" smtClean="0"/>
          </a:p>
          <a:p>
            <a:pPr marL="457200" lvl="1" indent="-342900" eaLnBrk="1" hangingPunct="1">
              <a:lnSpc>
                <a:spcPct val="80000"/>
              </a:lnSpc>
              <a:spcAft>
                <a:spcPct val="20000"/>
              </a:spcAft>
              <a:buFont typeface="Arial" panose="020B0604020202020204" pitchFamily="34" charset="0"/>
              <a:buChar char="•"/>
            </a:pPr>
            <a:r>
              <a:rPr lang="en-US" sz="2400" dirty="0" smtClean="0"/>
              <a:t>Medical.</a:t>
            </a:r>
          </a:p>
          <a:p>
            <a:pPr marL="457200" lvl="1" indent="-342900" eaLnBrk="1" hangingPunct="1">
              <a:lnSpc>
                <a:spcPct val="80000"/>
              </a:lnSpc>
              <a:spcAft>
                <a:spcPct val="20000"/>
              </a:spcAft>
              <a:buFont typeface="Arial" panose="020B0604020202020204" pitchFamily="34" charset="0"/>
              <a:buChar char="•"/>
            </a:pPr>
            <a:endParaRPr lang="en-US" sz="2400" dirty="0" smtClean="0"/>
          </a:p>
          <a:p>
            <a:pPr marL="457200" lvl="1" indent="-342900" eaLnBrk="1" hangingPunct="1">
              <a:lnSpc>
                <a:spcPct val="80000"/>
              </a:lnSpc>
              <a:spcAft>
                <a:spcPct val="20000"/>
              </a:spcAft>
              <a:buFont typeface="Arial" panose="020B0604020202020204" pitchFamily="34" charset="0"/>
              <a:buChar char="•"/>
            </a:pPr>
            <a:r>
              <a:rPr lang="en-US" sz="2400" dirty="0" smtClean="0"/>
              <a:t>Social/Emotional.</a:t>
            </a:r>
          </a:p>
          <a:p>
            <a:pPr marL="457200" lvl="1" indent="-342900" eaLnBrk="1" hangingPunct="1">
              <a:lnSpc>
                <a:spcPct val="80000"/>
              </a:lnSpc>
              <a:spcAft>
                <a:spcPct val="20000"/>
              </a:spcAft>
              <a:buFont typeface="Arial" panose="020B0604020202020204" pitchFamily="34" charset="0"/>
              <a:buChar char="•"/>
            </a:pPr>
            <a:endParaRPr lang="en-US" sz="2400" dirty="0" smtClean="0"/>
          </a:p>
          <a:p>
            <a:pPr marL="457200" lvl="1" indent="-342900" eaLnBrk="1" hangingPunct="1">
              <a:lnSpc>
                <a:spcPct val="80000"/>
              </a:lnSpc>
              <a:spcAft>
                <a:spcPct val="20000"/>
              </a:spcAft>
              <a:buFont typeface="Arial" panose="020B0604020202020204" pitchFamily="34" charset="0"/>
              <a:buChar char="•"/>
            </a:pPr>
            <a:r>
              <a:rPr lang="en-US" sz="2400" dirty="0" smtClean="0"/>
              <a:t>Communication.</a:t>
            </a:r>
          </a:p>
        </p:txBody>
      </p:sp>
      <p:pic>
        <p:nvPicPr>
          <p:cNvPr id="50181" name="Picture 6" descr="medical"/>
          <p:cNvPicPr>
            <a:picLocks noChangeAspect="1" noChangeArrowheads="1"/>
          </p:cNvPicPr>
          <p:nvPr/>
        </p:nvPicPr>
        <p:blipFill>
          <a:blip r:embed="rId2"/>
          <a:srcRect/>
          <a:stretch>
            <a:fillRect/>
          </a:stretch>
        </p:blipFill>
        <p:spPr bwMode="auto">
          <a:xfrm>
            <a:off x="4648200" y="2362200"/>
            <a:ext cx="3276600" cy="2794000"/>
          </a:xfrm>
          <a:prstGeom prst="rect">
            <a:avLst/>
          </a:prstGeom>
          <a:noFill/>
          <a:ln w="9525">
            <a:noFill/>
            <a:miter lim="800000"/>
            <a:headEnd/>
            <a:tailEnd/>
          </a:ln>
        </p:spPr>
      </p:pic>
    </p:spTree>
    <p:extLst>
      <p:ext uri="{BB962C8B-B14F-4D97-AF65-F5344CB8AC3E}">
        <p14:creationId xmlns:p14="http://schemas.microsoft.com/office/powerpoint/2010/main" val="3926277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a:spLocks noGrp="1"/>
          </p:cNvSpPr>
          <p:nvPr>
            <p:ph type="sldNum" sz="quarter" idx="10"/>
          </p:nvPr>
        </p:nvSpPr>
        <p:spPr bwMode="auto">
          <a:noFill/>
          <a:ln>
            <a:miter lim="800000"/>
            <a:headEnd/>
            <a:tailEnd/>
          </a:ln>
        </p:spPr>
        <p:txBody>
          <a:bodyPr/>
          <a:lstStyle/>
          <a:p>
            <a:fld id="{61E42B9A-3366-4466-B833-16E949232616}" type="slidenum">
              <a:rPr lang="en-US" smtClean="0">
                <a:solidFill>
                  <a:prstClr val="black"/>
                </a:solidFill>
                <a:latin typeface="Franklin Gothic Book"/>
                <a:cs typeface="Arial" charset="0"/>
              </a:rPr>
              <a:pPr/>
              <a:t>12</a:t>
            </a:fld>
            <a:endParaRPr lang="en-US" smtClean="0">
              <a:solidFill>
                <a:prstClr val="black"/>
              </a:solidFill>
              <a:latin typeface="Franklin Gothic Book"/>
              <a:cs typeface="Arial" charset="0"/>
            </a:endParaRPr>
          </a:p>
        </p:txBody>
      </p:sp>
      <p:pic>
        <p:nvPicPr>
          <p:cNvPr id="51202" name="Picture 5" descr="MP900438680"/>
          <p:cNvPicPr>
            <a:picLocks noChangeAspect="1" noChangeArrowheads="1"/>
          </p:cNvPicPr>
          <p:nvPr/>
        </p:nvPicPr>
        <p:blipFill>
          <a:blip r:embed="rId2">
            <a:lum bright="30000"/>
          </a:blip>
          <a:srcRect/>
          <a:stretch>
            <a:fillRect/>
          </a:stretch>
        </p:blipFill>
        <p:spPr bwMode="auto">
          <a:xfrm>
            <a:off x="4038600" y="1143000"/>
            <a:ext cx="4800600" cy="3759200"/>
          </a:xfrm>
          <a:prstGeom prst="rect">
            <a:avLst/>
          </a:prstGeom>
          <a:noFill/>
          <a:ln w="9525">
            <a:noFill/>
            <a:miter lim="800000"/>
            <a:headEnd/>
            <a:tailEnd/>
          </a:ln>
        </p:spPr>
      </p:pic>
      <p:sp>
        <p:nvSpPr>
          <p:cNvPr id="5120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51204" name="Rectangle 2"/>
          <p:cNvSpPr>
            <a:spLocks noGrp="1" noChangeArrowheads="1"/>
          </p:cNvSpPr>
          <p:nvPr>
            <p:ph type="title" idx="4294967295"/>
          </p:nvPr>
        </p:nvSpPr>
        <p:spPr>
          <a:xfrm>
            <a:off x="457200" y="155575"/>
            <a:ext cx="8310563" cy="914400"/>
          </a:xfrm>
        </p:spPr>
        <p:txBody>
          <a:bodyPr/>
          <a:lstStyle/>
          <a:p>
            <a:pPr eaLnBrk="1" hangingPunct="1"/>
            <a:r>
              <a:rPr lang="en-US" sz="2800" dirty="0" smtClean="0"/>
              <a:t>Assessments Requirements</a:t>
            </a:r>
          </a:p>
        </p:txBody>
      </p:sp>
      <p:sp>
        <p:nvSpPr>
          <p:cNvPr id="51205" name="Rectangle 3"/>
          <p:cNvSpPr>
            <a:spLocks noGrp="1" noChangeArrowheads="1"/>
          </p:cNvSpPr>
          <p:nvPr>
            <p:ph type="body" idx="4294967295"/>
          </p:nvPr>
        </p:nvSpPr>
        <p:spPr/>
        <p:txBody>
          <a:bodyPr/>
          <a:lstStyle/>
          <a:p>
            <a:pPr marL="0" indent="0" eaLnBrk="1" hangingPunct="1">
              <a:lnSpc>
                <a:spcPct val="80000"/>
              </a:lnSpc>
            </a:pPr>
            <a:r>
              <a:rPr lang="en-US" sz="2800" dirty="0" smtClean="0"/>
              <a:t>Tests and other assessments must be:</a:t>
            </a:r>
          </a:p>
          <a:p>
            <a:pPr marL="0" indent="0" eaLnBrk="1" hangingPunct="1">
              <a:lnSpc>
                <a:spcPct val="80000"/>
              </a:lnSpc>
            </a:pPr>
            <a:endParaRPr lang="en-US" sz="2800" dirty="0" smtClean="0"/>
          </a:p>
          <a:p>
            <a:pPr marL="457200" lvl="1" indent="-342900" eaLnBrk="1" hangingPunct="1">
              <a:lnSpc>
                <a:spcPct val="80000"/>
              </a:lnSpc>
            </a:pPr>
            <a:r>
              <a:rPr lang="en-US" sz="2400" dirty="0" smtClean="0"/>
              <a:t>In the language and form most likely to yield accurate information. </a:t>
            </a:r>
          </a:p>
          <a:p>
            <a:pPr marL="457200" lvl="1" indent="-342900" eaLnBrk="1" hangingPunct="1">
              <a:lnSpc>
                <a:spcPct val="80000"/>
              </a:lnSpc>
              <a:spcAft>
                <a:spcPct val="20000"/>
              </a:spcAft>
              <a:buClr>
                <a:schemeClr val="tx1"/>
              </a:buClr>
              <a:buFontTx/>
              <a:buChar char="•"/>
            </a:pPr>
            <a:endParaRPr lang="en-US" sz="2800" dirty="0" smtClean="0"/>
          </a:p>
          <a:p>
            <a:pPr marL="457200" lvl="1" indent="-342900" eaLnBrk="1" hangingPunct="1">
              <a:lnSpc>
                <a:spcPct val="80000"/>
              </a:lnSpc>
            </a:pPr>
            <a:r>
              <a:rPr lang="en-US" sz="2400" dirty="0" smtClean="0"/>
              <a:t>Used for valid and reliable purposes.</a:t>
            </a:r>
          </a:p>
          <a:p>
            <a:pPr marL="457200" lvl="1" indent="-342900" algn="r" eaLnBrk="1" hangingPunct="1">
              <a:lnSpc>
                <a:spcPct val="80000"/>
              </a:lnSpc>
              <a:buFont typeface="Arial" charset="0"/>
              <a:buNone/>
            </a:pPr>
            <a:endParaRPr lang="en-US" dirty="0" smtClean="0"/>
          </a:p>
          <a:p>
            <a:pPr marL="457200" lvl="1" indent="-342900" algn="r" eaLnBrk="1" hangingPunct="1">
              <a:lnSpc>
                <a:spcPct val="80000"/>
              </a:lnSpc>
              <a:buFont typeface="Arial" charset="0"/>
              <a:buNone/>
            </a:pPr>
            <a:endParaRPr lang="en-US" dirty="0"/>
          </a:p>
          <a:p>
            <a:pPr marL="457200" lvl="1" indent="-342900" algn="r" eaLnBrk="1" hangingPunct="1">
              <a:lnSpc>
                <a:spcPct val="80000"/>
              </a:lnSpc>
              <a:buFont typeface="Arial" charset="0"/>
              <a:buNone/>
            </a:pPr>
            <a:endParaRPr lang="en-US" dirty="0" smtClean="0"/>
          </a:p>
          <a:p>
            <a:pPr marL="457200" lvl="1" indent="-342900" algn="r" eaLnBrk="1" hangingPunct="1">
              <a:lnSpc>
                <a:spcPct val="80000"/>
              </a:lnSpc>
              <a:buFont typeface="Arial" charset="0"/>
              <a:buNone/>
            </a:pPr>
            <a:endParaRPr lang="en-US" dirty="0"/>
          </a:p>
          <a:p>
            <a:pPr marL="457200" lvl="1" indent="-342900" algn="r" eaLnBrk="1" hangingPunct="1">
              <a:lnSpc>
                <a:spcPct val="80000"/>
              </a:lnSpc>
              <a:buFont typeface="Arial" charset="0"/>
              <a:buNone/>
            </a:pPr>
            <a:endParaRPr lang="en-US" dirty="0" smtClean="0"/>
          </a:p>
          <a:p>
            <a:pPr marL="457200" lvl="1" indent="-342900" algn="r" eaLnBrk="1" hangingPunct="1">
              <a:lnSpc>
                <a:spcPct val="80000"/>
              </a:lnSpc>
              <a:buFont typeface="Arial" charset="0"/>
              <a:buNone/>
            </a:pPr>
            <a:endParaRPr lang="en-US" dirty="0"/>
          </a:p>
          <a:p>
            <a:pPr marL="457200" lvl="1" indent="-342900" algn="r" eaLnBrk="1" hangingPunct="1">
              <a:lnSpc>
                <a:spcPct val="80000"/>
              </a:lnSpc>
              <a:buFont typeface="Arial" charset="0"/>
              <a:buNone/>
            </a:pPr>
            <a:endParaRPr lang="en-US" dirty="0" smtClean="0"/>
          </a:p>
          <a:p>
            <a:pPr marL="457200" lvl="1" indent="-342900" algn="r" eaLnBrk="1" hangingPunct="1">
              <a:lnSpc>
                <a:spcPct val="80000"/>
              </a:lnSpc>
              <a:buFont typeface="Arial" charset="0"/>
              <a:buNone/>
            </a:pPr>
            <a:r>
              <a:rPr lang="en-US" sz="1600" dirty="0" smtClean="0"/>
              <a:t>(Ed. Code § 56320)</a:t>
            </a:r>
          </a:p>
        </p:txBody>
      </p:sp>
    </p:spTree>
    <p:extLst>
      <p:ext uri="{BB962C8B-B14F-4D97-AF65-F5344CB8AC3E}">
        <p14:creationId xmlns:p14="http://schemas.microsoft.com/office/powerpoint/2010/main" val="23990784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0"/>
          </p:nvPr>
        </p:nvSpPr>
        <p:spPr bwMode="auto">
          <a:noFill/>
          <a:ln>
            <a:miter lim="800000"/>
            <a:headEnd/>
            <a:tailEnd/>
          </a:ln>
        </p:spPr>
        <p:txBody>
          <a:bodyPr/>
          <a:lstStyle/>
          <a:p>
            <a:fld id="{90736000-1C62-430E-BBE8-6ADDCB425478}" type="slidenum">
              <a:rPr lang="en-US" smtClean="0">
                <a:solidFill>
                  <a:prstClr val="black"/>
                </a:solidFill>
                <a:latin typeface="Franklin Gothic Book"/>
                <a:cs typeface="Arial" charset="0"/>
              </a:rPr>
              <a:pPr/>
              <a:t>13</a:t>
            </a:fld>
            <a:endParaRPr lang="en-US" smtClean="0">
              <a:solidFill>
                <a:prstClr val="black"/>
              </a:solidFill>
              <a:latin typeface="Franklin Gothic Book"/>
              <a:cs typeface="Arial" charset="0"/>
            </a:endParaRPr>
          </a:p>
        </p:txBody>
      </p:sp>
      <p:pic>
        <p:nvPicPr>
          <p:cNvPr id="52226" name="Picture 5" descr="MP900438680"/>
          <p:cNvPicPr>
            <a:picLocks noChangeAspect="1" noChangeArrowheads="1"/>
          </p:cNvPicPr>
          <p:nvPr/>
        </p:nvPicPr>
        <p:blipFill>
          <a:blip r:embed="rId3">
            <a:lum bright="30000"/>
          </a:blip>
          <a:srcRect/>
          <a:stretch>
            <a:fillRect/>
          </a:stretch>
        </p:blipFill>
        <p:spPr bwMode="auto">
          <a:xfrm>
            <a:off x="3962400" y="1295400"/>
            <a:ext cx="4800600" cy="3759200"/>
          </a:xfrm>
          <a:prstGeom prst="rect">
            <a:avLst/>
          </a:prstGeom>
          <a:noFill/>
          <a:ln w="9525">
            <a:noFill/>
            <a:miter lim="800000"/>
            <a:headEnd/>
            <a:tailEnd/>
          </a:ln>
        </p:spPr>
      </p:pic>
      <p:sp>
        <p:nvSpPr>
          <p:cNvPr id="52227" name="Rectangle 2"/>
          <p:cNvSpPr>
            <a:spLocks noGrp="1" noChangeArrowheads="1"/>
          </p:cNvSpPr>
          <p:nvPr>
            <p:ph type="title" idx="4294967295"/>
          </p:nvPr>
        </p:nvSpPr>
        <p:spPr/>
        <p:txBody>
          <a:bodyPr/>
          <a:lstStyle/>
          <a:p>
            <a:pPr eaLnBrk="1" hangingPunct="1"/>
            <a:r>
              <a:rPr lang="en-US" sz="2800" dirty="0" smtClean="0"/>
              <a:t>Assessment Requirements</a:t>
            </a:r>
          </a:p>
        </p:txBody>
      </p:sp>
      <p:sp>
        <p:nvSpPr>
          <p:cNvPr id="52228" name="Rectangle 3"/>
          <p:cNvSpPr>
            <a:spLocks noGrp="1" noChangeArrowheads="1"/>
          </p:cNvSpPr>
          <p:nvPr>
            <p:ph type="body" idx="4294967295"/>
          </p:nvPr>
        </p:nvSpPr>
        <p:spPr>
          <a:xfrm>
            <a:off x="381000" y="1676400"/>
            <a:ext cx="8534400" cy="4419600"/>
          </a:xfrm>
        </p:spPr>
        <p:txBody>
          <a:bodyPr/>
          <a:lstStyle/>
          <a:p>
            <a:pPr eaLnBrk="1" hangingPunct="1"/>
            <a:r>
              <a:rPr lang="en-US" sz="2800" dirty="0" smtClean="0"/>
              <a:t>Administered by trained and knowledgeable personnel and in accordance with the instructions.</a:t>
            </a:r>
          </a:p>
          <a:p>
            <a:pPr eaLnBrk="1" hangingPunct="1">
              <a:buFont typeface="Arial" charset="0"/>
              <a:buNone/>
            </a:pPr>
            <a:endParaRPr lang="en-US" sz="2800" dirty="0" smtClean="0"/>
          </a:p>
          <a:p>
            <a:pPr eaLnBrk="1" hangingPunct="1"/>
            <a:r>
              <a:rPr lang="en-US" sz="2800" dirty="0" smtClean="0"/>
              <a:t>Cannot be racially, culturally, or sexually discriminatory.</a:t>
            </a:r>
          </a:p>
          <a:p>
            <a:pPr algn="r" eaLnBrk="1" hangingPunct="1">
              <a:buFont typeface="Arial" charset="0"/>
              <a:buNone/>
            </a:pPr>
            <a:r>
              <a:rPr lang="en-US" sz="2000" dirty="0" smtClean="0"/>
              <a:t>	</a:t>
            </a:r>
            <a:r>
              <a:rPr lang="en-US" sz="1600" dirty="0" smtClean="0"/>
              <a:t> </a:t>
            </a:r>
          </a:p>
          <a:p>
            <a:pPr algn="r" eaLnBrk="1" hangingPunct="1">
              <a:buFont typeface="Arial" charset="0"/>
              <a:buNone/>
            </a:pPr>
            <a:endParaRPr lang="en-US" sz="1600" dirty="0"/>
          </a:p>
          <a:p>
            <a:pPr algn="r" eaLnBrk="1" hangingPunct="1">
              <a:buFont typeface="Arial" charset="0"/>
              <a:buNone/>
            </a:pPr>
            <a:endParaRPr lang="en-US" sz="1600" dirty="0" smtClean="0"/>
          </a:p>
          <a:p>
            <a:pPr algn="r" eaLnBrk="1" hangingPunct="1">
              <a:buFont typeface="Arial" charset="0"/>
              <a:buNone/>
            </a:pPr>
            <a:endParaRPr lang="en-US" sz="1600" dirty="0"/>
          </a:p>
          <a:p>
            <a:pPr algn="r" eaLnBrk="1" hangingPunct="1">
              <a:buFont typeface="Arial" charset="0"/>
              <a:buNone/>
            </a:pPr>
            <a:r>
              <a:rPr lang="en-US" sz="1600" dirty="0" smtClean="0"/>
              <a:t>(Ed. Code § 56320) </a:t>
            </a:r>
          </a:p>
        </p:txBody>
      </p:sp>
      <p:sp>
        <p:nvSpPr>
          <p:cNvPr id="52229" name="Text Box 5"/>
          <p:cNvSpPr txBox="1">
            <a:spLocks noChangeArrowheads="1"/>
          </p:cNvSpPr>
          <p:nvPr/>
        </p:nvSpPr>
        <p:spPr bwMode="auto">
          <a:xfrm>
            <a:off x="8229600" y="6400800"/>
            <a:ext cx="5334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26837655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0"/>
          </p:nvPr>
        </p:nvSpPr>
        <p:spPr bwMode="auto">
          <a:noFill/>
          <a:ln>
            <a:miter lim="800000"/>
            <a:headEnd/>
            <a:tailEnd/>
          </a:ln>
        </p:spPr>
        <p:txBody>
          <a:bodyPr/>
          <a:lstStyle/>
          <a:p>
            <a:fld id="{F7ED7CA2-F021-4759-89BC-16EDF98A4763}" type="slidenum">
              <a:rPr lang="en-US" smtClean="0">
                <a:solidFill>
                  <a:prstClr val="black"/>
                </a:solidFill>
                <a:latin typeface="Franklin Gothic Book"/>
                <a:cs typeface="Arial" charset="0"/>
              </a:rPr>
              <a:pPr/>
              <a:t>14</a:t>
            </a:fld>
            <a:endParaRPr lang="en-US" smtClean="0">
              <a:solidFill>
                <a:prstClr val="black"/>
              </a:solidFill>
              <a:latin typeface="Franklin Gothic Book"/>
              <a:cs typeface="Arial" charset="0"/>
            </a:endParaRPr>
          </a:p>
        </p:txBody>
      </p:sp>
      <p:pic>
        <p:nvPicPr>
          <p:cNvPr id="54274" name="Picture 8" descr="MP900438680"/>
          <p:cNvPicPr>
            <a:picLocks noChangeAspect="1" noChangeArrowheads="1"/>
          </p:cNvPicPr>
          <p:nvPr/>
        </p:nvPicPr>
        <p:blipFill>
          <a:blip r:embed="rId3">
            <a:lum bright="30000"/>
          </a:blip>
          <a:srcRect/>
          <a:stretch>
            <a:fillRect/>
          </a:stretch>
        </p:blipFill>
        <p:spPr bwMode="auto">
          <a:xfrm>
            <a:off x="3962400" y="1219200"/>
            <a:ext cx="4800600" cy="3759200"/>
          </a:xfrm>
          <a:prstGeom prst="rect">
            <a:avLst/>
          </a:prstGeom>
          <a:noFill/>
          <a:ln w="9525">
            <a:noFill/>
            <a:miter lim="800000"/>
            <a:headEnd/>
            <a:tailEnd/>
          </a:ln>
        </p:spPr>
      </p:pic>
      <p:sp>
        <p:nvSpPr>
          <p:cNvPr id="54275" name="Rectangle 2"/>
          <p:cNvSpPr>
            <a:spLocks noGrp="1" noChangeArrowheads="1"/>
          </p:cNvSpPr>
          <p:nvPr>
            <p:ph type="title" idx="4294967295"/>
          </p:nvPr>
        </p:nvSpPr>
        <p:spPr/>
        <p:txBody>
          <a:bodyPr/>
          <a:lstStyle/>
          <a:p>
            <a:pPr eaLnBrk="1" hangingPunct="1"/>
            <a:r>
              <a:rPr lang="en-US" sz="2800" dirty="0" smtClean="0"/>
              <a:t>Assessment Requirements</a:t>
            </a:r>
          </a:p>
        </p:txBody>
      </p:sp>
      <p:sp>
        <p:nvSpPr>
          <p:cNvPr id="54276" name="Rectangle 3"/>
          <p:cNvSpPr>
            <a:spLocks noGrp="1" noChangeArrowheads="1"/>
          </p:cNvSpPr>
          <p:nvPr>
            <p:ph type="body" sz="half" idx="4294967295"/>
          </p:nvPr>
        </p:nvSpPr>
        <p:spPr>
          <a:xfrm>
            <a:off x="685800" y="1524000"/>
            <a:ext cx="7620000" cy="4800600"/>
          </a:xfrm>
        </p:spPr>
        <p:txBody>
          <a:bodyPr/>
          <a:lstStyle/>
          <a:p>
            <a:pPr eaLnBrk="1" hangingPunct="1"/>
            <a:r>
              <a:rPr lang="en-US" sz="2800" dirty="0" smtClean="0"/>
              <a:t>Tailored to assess the specific areas of educational need and not just a single general intelligence quotient.</a:t>
            </a:r>
            <a:r>
              <a:rPr lang="en-US" sz="2000" dirty="0" smtClean="0"/>
              <a:t> </a:t>
            </a:r>
          </a:p>
          <a:p>
            <a:pPr eaLnBrk="1" hangingPunct="1">
              <a:buFont typeface="Arial" charset="0"/>
              <a:buNone/>
            </a:pPr>
            <a:endParaRPr lang="en-US" sz="2000" dirty="0" smtClean="0"/>
          </a:p>
          <a:p>
            <a:pPr eaLnBrk="1" hangingPunct="1"/>
            <a:r>
              <a:rPr lang="en-US" sz="2800" dirty="0" smtClean="0"/>
              <a:t>Do not use a single measure or assessment as the sole criterion.</a:t>
            </a:r>
          </a:p>
          <a:p>
            <a:pPr algn="r" eaLnBrk="1" hangingPunct="1">
              <a:buFont typeface="Arial" charset="0"/>
              <a:buNone/>
            </a:pPr>
            <a:r>
              <a:rPr lang="en-US" sz="2000" dirty="0" smtClean="0"/>
              <a:t>	</a:t>
            </a:r>
          </a:p>
          <a:p>
            <a:pPr algn="r" eaLnBrk="1" hangingPunct="1">
              <a:buFont typeface="Arial" charset="0"/>
              <a:buNone/>
            </a:pPr>
            <a:endParaRPr lang="en-US" sz="2000" dirty="0"/>
          </a:p>
          <a:p>
            <a:pPr algn="r" eaLnBrk="1" hangingPunct="1">
              <a:buFont typeface="Arial" charset="0"/>
              <a:buNone/>
            </a:pPr>
            <a:endParaRPr lang="en-US" sz="2000" dirty="0" smtClean="0"/>
          </a:p>
          <a:p>
            <a:pPr algn="r" eaLnBrk="1" hangingPunct="1">
              <a:buFont typeface="Arial" charset="0"/>
              <a:buNone/>
            </a:pPr>
            <a:endParaRPr lang="en-US" sz="2000" dirty="0"/>
          </a:p>
          <a:p>
            <a:pPr algn="r" eaLnBrk="1" hangingPunct="1">
              <a:buFont typeface="Arial" charset="0"/>
              <a:buNone/>
            </a:pPr>
            <a:r>
              <a:rPr lang="en-US" sz="1600" dirty="0" smtClean="0"/>
              <a:t>(Ed. Code § 56320)</a:t>
            </a:r>
          </a:p>
        </p:txBody>
      </p:sp>
      <p:sp>
        <p:nvSpPr>
          <p:cNvPr id="54277" name="Text Box 5"/>
          <p:cNvSpPr txBox="1">
            <a:spLocks noChangeArrowheads="1"/>
          </p:cNvSpPr>
          <p:nvPr/>
        </p:nvSpPr>
        <p:spPr bwMode="auto">
          <a:xfrm>
            <a:off x="8305800" y="6324600"/>
            <a:ext cx="5334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9414630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0"/>
          </p:nvPr>
        </p:nvSpPr>
        <p:spPr bwMode="auto">
          <a:noFill/>
          <a:ln>
            <a:miter lim="800000"/>
            <a:headEnd/>
            <a:tailEnd/>
          </a:ln>
        </p:spPr>
        <p:txBody>
          <a:bodyPr/>
          <a:lstStyle/>
          <a:p>
            <a:fld id="{DAE3FC1F-875D-4AF6-99D0-E70946872EAC}" type="slidenum">
              <a:rPr lang="en-US" smtClean="0">
                <a:solidFill>
                  <a:prstClr val="black"/>
                </a:solidFill>
                <a:latin typeface="Franklin Gothic Book"/>
                <a:cs typeface="Arial" charset="0"/>
              </a:rPr>
              <a:pPr/>
              <a:t>15</a:t>
            </a:fld>
            <a:endParaRPr lang="en-US" smtClean="0">
              <a:solidFill>
                <a:prstClr val="black"/>
              </a:solidFill>
              <a:latin typeface="Franklin Gothic Book"/>
              <a:cs typeface="Arial" charset="0"/>
            </a:endParaRPr>
          </a:p>
        </p:txBody>
      </p:sp>
      <p:sp>
        <p:nvSpPr>
          <p:cNvPr id="5632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56323" name="Rectangle 2"/>
          <p:cNvSpPr>
            <a:spLocks noGrp="1" noChangeArrowheads="1"/>
          </p:cNvSpPr>
          <p:nvPr>
            <p:ph type="title" idx="4294967295"/>
          </p:nvPr>
        </p:nvSpPr>
        <p:spPr/>
        <p:txBody>
          <a:bodyPr/>
          <a:lstStyle/>
          <a:p>
            <a:pPr eaLnBrk="1" hangingPunct="1"/>
            <a:r>
              <a:rPr lang="en-US" sz="2800" dirty="0" smtClean="0"/>
              <a:t>Assessments</a:t>
            </a:r>
          </a:p>
        </p:txBody>
      </p:sp>
      <p:sp>
        <p:nvSpPr>
          <p:cNvPr id="56324" name="Rectangle 3"/>
          <p:cNvSpPr>
            <a:spLocks noGrp="1" noChangeArrowheads="1"/>
          </p:cNvSpPr>
          <p:nvPr>
            <p:ph type="body" idx="4294967295"/>
          </p:nvPr>
        </p:nvSpPr>
        <p:spPr>
          <a:xfrm>
            <a:off x="457200" y="1492248"/>
            <a:ext cx="8229600" cy="4648200"/>
          </a:xfrm>
        </p:spPr>
        <p:txBody>
          <a:bodyPr/>
          <a:lstStyle/>
          <a:p>
            <a:pPr marL="463550" indent="-231775" eaLnBrk="1" hangingPunct="1">
              <a:spcAft>
                <a:spcPct val="25000"/>
              </a:spcAft>
              <a:buFont typeface="Arial" charset="0"/>
              <a:buNone/>
            </a:pPr>
            <a:r>
              <a:rPr lang="en-US" sz="2800" dirty="0" smtClean="0"/>
              <a:t>Observation:</a:t>
            </a:r>
          </a:p>
          <a:p>
            <a:pPr marL="463550" indent="-231775" eaLnBrk="1" hangingPunct="1">
              <a:spcAft>
                <a:spcPct val="25000"/>
              </a:spcAft>
            </a:pPr>
            <a:r>
              <a:rPr lang="en-US" sz="2400" dirty="0" smtClean="0"/>
              <a:t>Observations in the education setting are critical to an appropriate assessment.</a:t>
            </a:r>
          </a:p>
          <a:p>
            <a:pPr marL="463550" indent="-231775" eaLnBrk="1" hangingPunct="1">
              <a:spcAft>
                <a:spcPct val="25000"/>
              </a:spcAft>
            </a:pPr>
            <a:endParaRPr lang="en-US" sz="2400" dirty="0" smtClean="0"/>
          </a:p>
          <a:p>
            <a:pPr marL="463550" indent="-231775" eaLnBrk="1" hangingPunct="1">
              <a:spcAft>
                <a:spcPct val="25000"/>
              </a:spcAft>
            </a:pPr>
            <a:r>
              <a:rPr lang="en-US" sz="2400" dirty="0" smtClean="0"/>
              <a:t>Who should observe?</a:t>
            </a:r>
          </a:p>
        </p:txBody>
      </p:sp>
      <p:pic>
        <p:nvPicPr>
          <p:cNvPr id="56325" name="Picture 5"/>
          <p:cNvPicPr>
            <a:picLocks noChangeAspect="1" noChangeArrowheads="1"/>
          </p:cNvPicPr>
          <p:nvPr/>
        </p:nvPicPr>
        <p:blipFill>
          <a:blip r:embed="rId3"/>
          <a:srcRect/>
          <a:stretch>
            <a:fillRect/>
          </a:stretch>
        </p:blipFill>
        <p:spPr bwMode="auto">
          <a:xfrm>
            <a:off x="4753897" y="3398683"/>
            <a:ext cx="3810000" cy="2543175"/>
          </a:xfrm>
          <a:prstGeom prst="rect">
            <a:avLst/>
          </a:prstGeom>
          <a:noFill/>
          <a:ln w="9525">
            <a:noFill/>
            <a:miter lim="800000"/>
            <a:headEnd/>
            <a:tailEnd/>
          </a:ln>
        </p:spPr>
      </p:pic>
    </p:spTree>
    <p:extLst>
      <p:ext uri="{BB962C8B-B14F-4D97-AF65-F5344CB8AC3E}">
        <p14:creationId xmlns:p14="http://schemas.microsoft.com/office/powerpoint/2010/main" val="13663987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0"/>
          </p:nvPr>
        </p:nvSpPr>
        <p:spPr bwMode="auto">
          <a:noFill/>
          <a:ln>
            <a:miter lim="800000"/>
            <a:headEnd/>
            <a:tailEnd/>
          </a:ln>
        </p:spPr>
        <p:txBody>
          <a:bodyPr/>
          <a:lstStyle/>
          <a:p>
            <a:fld id="{B5081159-E8C4-45EB-8B7A-5486BCC551E0}" type="slidenum">
              <a:rPr lang="en-US" smtClean="0">
                <a:solidFill>
                  <a:prstClr val="black"/>
                </a:solidFill>
                <a:latin typeface="Franklin Gothic Book"/>
                <a:cs typeface="Arial" charset="0"/>
              </a:rPr>
              <a:pPr/>
              <a:t>16</a:t>
            </a:fld>
            <a:endParaRPr lang="en-US" smtClean="0">
              <a:solidFill>
                <a:prstClr val="black"/>
              </a:solidFill>
              <a:latin typeface="Franklin Gothic Book"/>
              <a:cs typeface="Arial" charset="0"/>
            </a:endParaRPr>
          </a:p>
        </p:txBody>
      </p:sp>
      <p:sp>
        <p:nvSpPr>
          <p:cNvPr id="5837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58371" name="Rectangle 2"/>
          <p:cNvSpPr>
            <a:spLocks noGrp="1" noChangeArrowheads="1"/>
          </p:cNvSpPr>
          <p:nvPr>
            <p:ph type="title" idx="4294967295"/>
          </p:nvPr>
        </p:nvSpPr>
        <p:spPr/>
        <p:txBody>
          <a:bodyPr/>
          <a:lstStyle/>
          <a:p>
            <a:pPr eaLnBrk="1" hangingPunct="1"/>
            <a:r>
              <a:rPr lang="en-US" sz="2800" dirty="0" smtClean="0"/>
              <a:t>Assessments</a:t>
            </a:r>
          </a:p>
        </p:txBody>
      </p:sp>
      <p:sp>
        <p:nvSpPr>
          <p:cNvPr id="58372" name="Rectangle 3"/>
          <p:cNvSpPr>
            <a:spLocks noGrp="1" noChangeArrowheads="1"/>
          </p:cNvSpPr>
          <p:nvPr>
            <p:ph type="body" idx="4294967295"/>
          </p:nvPr>
        </p:nvSpPr>
        <p:spPr/>
        <p:txBody>
          <a:bodyPr/>
          <a:lstStyle/>
          <a:p>
            <a:pPr eaLnBrk="1" hangingPunct="1">
              <a:spcAft>
                <a:spcPct val="25000"/>
              </a:spcAft>
            </a:pPr>
            <a:r>
              <a:rPr lang="en-US" smtClean="0"/>
              <a:t> </a:t>
            </a:r>
            <a:r>
              <a:rPr lang="en-US" sz="2800" smtClean="0"/>
              <a:t>Observations in other relevant areas:</a:t>
            </a:r>
          </a:p>
          <a:p>
            <a:pPr lvl="1" eaLnBrk="1" hangingPunct="1">
              <a:spcAft>
                <a:spcPct val="25000"/>
              </a:spcAft>
            </a:pPr>
            <a:r>
              <a:rPr lang="en-US" sz="2400" smtClean="0"/>
              <a:t>Lunch room.</a:t>
            </a:r>
          </a:p>
          <a:p>
            <a:pPr lvl="1" eaLnBrk="1" hangingPunct="1">
              <a:spcAft>
                <a:spcPct val="25000"/>
              </a:spcAft>
            </a:pPr>
            <a:r>
              <a:rPr lang="en-US" sz="2400" smtClean="0"/>
              <a:t>Assembly/auditorium.</a:t>
            </a:r>
          </a:p>
          <a:p>
            <a:pPr lvl="1" eaLnBrk="1" hangingPunct="1">
              <a:spcAft>
                <a:spcPct val="25000"/>
              </a:spcAft>
            </a:pPr>
            <a:r>
              <a:rPr lang="en-US" sz="2400" smtClean="0"/>
              <a:t>Video from home, in some cases.</a:t>
            </a:r>
          </a:p>
          <a:p>
            <a:pPr lvl="1" eaLnBrk="1" hangingPunct="1">
              <a:spcAft>
                <a:spcPct val="25000"/>
              </a:spcAft>
            </a:pPr>
            <a:r>
              <a:rPr lang="en-US" sz="2400" smtClean="0"/>
              <a:t>Observe in a variety of settings.</a:t>
            </a:r>
          </a:p>
        </p:txBody>
      </p:sp>
      <p:pic>
        <p:nvPicPr>
          <p:cNvPr id="58373" name="Picture 5"/>
          <p:cNvPicPr>
            <a:picLocks noChangeAspect="1" noChangeArrowheads="1"/>
          </p:cNvPicPr>
          <p:nvPr/>
        </p:nvPicPr>
        <p:blipFill>
          <a:blip r:embed="rId3"/>
          <a:srcRect/>
          <a:stretch>
            <a:fillRect/>
          </a:stretch>
        </p:blipFill>
        <p:spPr bwMode="auto">
          <a:xfrm>
            <a:off x="4724400" y="3733800"/>
            <a:ext cx="3810000" cy="2543175"/>
          </a:xfrm>
          <a:prstGeom prst="rect">
            <a:avLst/>
          </a:prstGeom>
          <a:noFill/>
          <a:ln w="9525">
            <a:noFill/>
            <a:miter lim="800000"/>
            <a:headEnd/>
            <a:tailEnd/>
          </a:ln>
        </p:spPr>
      </p:pic>
    </p:spTree>
    <p:extLst>
      <p:ext uri="{BB962C8B-B14F-4D97-AF65-F5344CB8AC3E}">
        <p14:creationId xmlns:p14="http://schemas.microsoft.com/office/powerpoint/2010/main" val="28335818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0"/>
          </p:nvPr>
        </p:nvSpPr>
        <p:spPr bwMode="auto">
          <a:noFill/>
          <a:ln>
            <a:miter lim="800000"/>
            <a:headEnd/>
            <a:tailEnd/>
          </a:ln>
        </p:spPr>
        <p:txBody>
          <a:bodyPr/>
          <a:lstStyle/>
          <a:p>
            <a:fld id="{8D4AD2F6-D0E0-45E5-9410-6673E2D00824}" type="slidenum">
              <a:rPr lang="en-US" smtClean="0">
                <a:solidFill>
                  <a:prstClr val="black"/>
                </a:solidFill>
                <a:latin typeface="Franklin Gothic Book"/>
                <a:cs typeface="Arial" charset="0"/>
              </a:rPr>
              <a:pPr/>
              <a:t>17</a:t>
            </a:fld>
            <a:endParaRPr lang="en-US" smtClean="0">
              <a:solidFill>
                <a:prstClr val="black"/>
              </a:solidFill>
              <a:latin typeface="Franklin Gothic Book"/>
              <a:cs typeface="Arial" charset="0"/>
            </a:endParaRPr>
          </a:p>
        </p:txBody>
      </p:sp>
      <p:sp>
        <p:nvSpPr>
          <p:cNvPr id="6041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60419" name="Rectangle 2"/>
          <p:cNvSpPr>
            <a:spLocks noGrp="1" noChangeArrowheads="1"/>
          </p:cNvSpPr>
          <p:nvPr>
            <p:ph type="title" idx="4294967295"/>
          </p:nvPr>
        </p:nvSpPr>
        <p:spPr/>
        <p:txBody>
          <a:bodyPr/>
          <a:lstStyle/>
          <a:p>
            <a:pPr eaLnBrk="1" hangingPunct="1"/>
            <a:r>
              <a:rPr lang="en-US" sz="2800" dirty="0" smtClean="0"/>
              <a:t>Assessments</a:t>
            </a:r>
          </a:p>
        </p:txBody>
      </p:sp>
      <p:sp>
        <p:nvSpPr>
          <p:cNvPr id="60420" name="Rectangle 3"/>
          <p:cNvSpPr>
            <a:spLocks noGrp="1" noChangeArrowheads="1"/>
          </p:cNvSpPr>
          <p:nvPr>
            <p:ph type="body" idx="4294967295"/>
          </p:nvPr>
        </p:nvSpPr>
        <p:spPr/>
        <p:txBody>
          <a:bodyPr/>
          <a:lstStyle/>
          <a:p>
            <a:pPr eaLnBrk="1" hangingPunct="1">
              <a:spcAft>
                <a:spcPct val="20000"/>
              </a:spcAft>
              <a:buFont typeface="Arial" charset="0"/>
              <a:buNone/>
            </a:pPr>
            <a:r>
              <a:rPr lang="en-US" sz="2400" b="1" dirty="0" smtClean="0"/>
              <a:t>Observation:</a:t>
            </a:r>
          </a:p>
          <a:p>
            <a:pPr eaLnBrk="1" hangingPunct="1">
              <a:spcAft>
                <a:spcPct val="20000"/>
              </a:spcAft>
            </a:pPr>
            <a:r>
              <a:rPr lang="en-US" sz="2400" dirty="0" smtClean="0"/>
              <a:t>Easy access to the school setting and staff is a key advantage that district assessments have over private assessments.</a:t>
            </a:r>
          </a:p>
          <a:p>
            <a:pPr eaLnBrk="1" hangingPunct="1">
              <a:spcAft>
                <a:spcPct val="20000"/>
              </a:spcAft>
            </a:pPr>
            <a:endParaRPr lang="en-US" sz="2400" u="sng" dirty="0" smtClean="0"/>
          </a:p>
          <a:p>
            <a:pPr eaLnBrk="1" hangingPunct="1">
              <a:spcAft>
                <a:spcPct val="20000"/>
              </a:spcAft>
            </a:pPr>
            <a:r>
              <a:rPr lang="en-US" sz="2400" dirty="0" smtClean="0"/>
              <a:t>Conversely, failure to observe and consult with staff can seriously weaken the credibility of a district assessment.	</a:t>
            </a:r>
          </a:p>
        </p:txBody>
      </p:sp>
    </p:spTree>
    <p:extLst>
      <p:ext uri="{BB962C8B-B14F-4D97-AF65-F5344CB8AC3E}">
        <p14:creationId xmlns:p14="http://schemas.microsoft.com/office/powerpoint/2010/main" val="20158548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0"/>
          </p:nvPr>
        </p:nvSpPr>
        <p:spPr bwMode="auto">
          <a:noFill/>
          <a:ln>
            <a:miter lim="800000"/>
            <a:headEnd/>
            <a:tailEnd/>
          </a:ln>
        </p:spPr>
        <p:txBody>
          <a:bodyPr/>
          <a:lstStyle/>
          <a:p>
            <a:fld id="{948615AD-6BB6-4268-93C1-8609D613E894}" type="slidenum">
              <a:rPr lang="en-US" smtClean="0">
                <a:solidFill>
                  <a:prstClr val="black"/>
                </a:solidFill>
                <a:latin typeface="Franklin Gothic Book"/>
                <a:cs typeface="Arial" charset="0"/>
              </a:rPr>
              <a:pPr/>
              <a:t>18</a:t>
            </a:fld>
            <a:endParaRPr lang="en-US" smtClean="0">
              <a:solidFill>
                <a:prstClr val="black"/>
              </a:solidFill>
              <a:latin typeface="Franklin Gothic Book"/>
              <a:cs typeface="Arial" charset="0"/>
            </a:endParaRPr>
          </a:p>
        </p:txBody>
      </p:sp>
      <p:pic>
        <p:nvPicPr>
          <p:cNvPr id="62466" name="Picture 2" descr="iStock_000010648254Large"/>
          <p:cNvPicPr>
            <a:picLocks noChangeAspect="1" noChangeArrowheads="1"/>
          </p:cNvPicPr>
          <p:nvPr/>
        </p:nvPicPr>
        <p:blipFill>
          <a:blip r:embed="rId3">
            <a:lum bright="30000" contrast="-24000"/>
          </a:blip>
          <a:srcRect/>
          <a:stretch>
            <a:fillRect/>
          </a:stretch>
        </p:blipFill>
        <p:spPr bwMode="auto">
          <a:xfrm>
            <a:off x="5562600" y="1524000"/>
            <a:ext cx="3581400" cy="4114800"/>
          </a:xfrm>
          <a:prstGeom prst="rect">
            <a:avLst/>
          </a:prstGeom>
          <a:noFill/>
          <a:ln w="9525">
            <a:noFill/>
            <a:miter lim="800000"/>
            <a:headEnd/>
            <a:tailEnd/>
          </a:ln>
        </p:spPr>
      </p:pic>
      <p:sp>
        <p:nvSpPr>
          <p:cNvPr id="62467" name="Rectangle 3"/>
          <p:cNvSpPr>
            <a:spLocks noGrp="1" noChangeArrowheads="1"/>
          </p:cNvSpPr>
          <p:nvPr>
            <p:ph type="title" idx="4294967295"/>
          </p:nvPr>
        </p:nvSpPr>
        <p:spPr/>
        <p:txBody>
          <a:bodyPr/>
          <a:lstStyle/>
          <a:p>
            <a:pPr eaLnBrk="1" hangingPunct="1"/>
            <a:r>
              <a:rPr lang="en-US" sz="2800" dirty="0" smtClean="0"/>
              <a:t>Assessment Reports</a:t>
            </a:r>
          </a:p>
        </p:txBody>
      </p:sp>
      <p:sp>
        <p:nvSpPr>
          <p:cNvPr id="62468" name="Rectangle 4"/>
          <p:cNvSpPr>
            <a:spLocks noGrp="1" noChangeArrowheads="1"/>
          </p:cNvSpPr>
          <p:nvPr>
            <p:ph type="body" idx="4294967295"/>
          </p:nvPr>
        </p:nvSpPr>
        <p:spPr>
          <a:xfrm>
            <a:off x="533400" y="1371600"/>
            <a:ext cx="8153400" cy="5181600"/>
          </a:xfrm>
        </p:spPr>
        <p:txBody>
          <a:bodyPr/>
          <a:lstStyle/>
          <a:p>
            <a:pPr marL="398463" indent="-398463" eaLnBrk="1" hangingPunct="1">
              <a:lnSpc>
                <a:spcPct val="90000"/>
              </a:lnSpc>
              <a:spcAft>
                <a:spcPct val="15000"/>
              </a:spcAft>
              <a:buFont typeface="Arial" charset="0"/>
              <a:buNone/>
              <a:tabLst>
                <a:tab pos="569913" algn="l"/>
              </a:tabLst>
            </a:pPr>
            <a:r>
              <a:rPr lang="en-US" sz="2400" dirty="0" smtClean="0"/>
              <a:t>The report </a:t>
            </a:r>
            <a:r>
              <a:rPr lang="en-US" sz="2400" u="sng" dirty="0" smtClean="0"/>
              <a:t>shall include</a:t>
            </a:r>
            <a:r>
              <a:rPr lang="en-US" sz="2400" dirty="0" smtClean="0"/>
              <a:t>,</a:t>
            </a:r>
          </a:p>
          <a:p>
            <a:pPr marL="398463" indent="-398463" eaLnBrk="1" hangingPunct="1">
              <a:lnSpc>
                <a:spcPct val="90000"/>
              </a:lnSpc>
              <a:spcAft>
                <a:spcPct val="15000"/>
              </a:spcAft>
              <a:buFont typeface="Arial" charset="0"/>
              <a:buNone/>
              <a:tabLst>
                <a:tab pos="569913" algn="l"/>
              </a:tabLst>
            </a:pPr>
            <a:r>
              <a:rPr lang="en-US" sz="2400" dirty="0" smtClean="0"/>
              <a:t>but is not limited to:</a:t>
            </a:r>
          </a:p>
          <a:p>
            <a:pPr marL="398463" indent="-398463" eaLnBrk="1" hangingPunct="1">
              <a:lnSpc>
                <a:spcPct val="90000"/>
              </a:lnSpc>
              <a:spcAft>
                <a:spcPct val="15000"/>
              </a:spcAft>
              <a:buFont typeface="Arial" charset="0"/>
              <a:buNone/>
              <a:tabLst>
                <a:tab pos="569913" algn="l"/>
              </a:tabLst>
            </a:pPr>
            <a:endParaRPr lang="en-US" sz="2400" dirty="0" smtClean="0"/>
          </a:p>
          <a:p>
            <a:pPr marL="398463" indent="-398463" eaLnBrk="1" hangingPunct="1">
              <a:lnSpc>
                <a:spcPct val="90000"/>
              </a:lnSpc>
              <a:spcAft>
                <a:spcPct val="15000"/>
              </a:spcAft>
              <a:buClr>
                <a:schemeClr val="tx1"/>
              </a:buClr>
              <a:buFontTx/>
              <a:buAutoNum type="arabicParenBoth"/>
              <a:tabLst>
                <a:tab pos="569913" algn="l"/>
              </a:tabLst>
            </a:pPr>
            <a:r>
              <a:rPr lang="en-US" sz="2400" dirty="0" smtClean="0"/>
              <a:t> Need for special education and related  </a:t>
            </a:r>
          </a:p>
          <a:p>
            <a:pPr marL="398463" indent="-398463" eaLnBrk="1" hangingPunct="1">
              <a:lnSpc>
                <a:spcPct val="90000"/>
              </a:lnSpc>
              <a:spcAft>
                <a:spcPct val="15000"/>
              </a:spcAft>
              <a:buClr>
                <a:schemeClr val="tx1"/>
              </a:buClr>
              <a:buFontTx/>
              <a:buNone/>
              <a:tabLst>
                <a:tab pos="569913" algn="l"/>
              </a:tabLst>
            </a:pPr>
            <a:r>
              <a:rPr lang="en-US" sz="2400" dirty="0" smtClean="0"/>
              <a:t>      services,</a:t>
            </a:r>
          </a:p>
          <a:p>
            <a:pPr marL="398463" indent="-398463" eaLnBrk="1" hangingPunct="1">
              <a:lnSpc>
                <a:spcPct val="90000"/>
              </a:lnSpc>
              <a:spcAft>
                <a:spcPct val="15000"/>
              </a:spcAft>
              <a:buFontTx/>
              <a:buNone/>
              <a:tabLst>
                <a:tab pos="569913" algn="l"/>
              </a:tabLst>
            </a:pPr>
            <a:endParaRPr lang="en-US" sz="2400" dirty="0" smtClean="0"/>
          </a:p>
          <a:p>
            <a:pPr marL="398463" indent="-398463" eaLnBrk="1" hangingPunct="1">
              <a:spcAft>
                <a:spcPct val="15000"/>
              </a:spcAft>
              <a:buFont typeface="Arial" charset="0"/>
              <a:buNone/>
              <a:tabLst>
                <a:tab pos="569913" algn="l"/>
              </a:tabLst>
            </a:pPr>
            <a:r>
              <a:rPr lang="en-US" sz="2400" dirty="0" smtClean="0"/>
              <a:t>(2) Basis for determination,</a:t>
            </a:r>
          </a:p>
          <a:p>
            <a:pPr marL="398463" indent="-398463" eaLnBrk="1" hangingPunct="1">
              <a:spcAft>
                <a:spcPct val="15000"/>
              </a:spcAft>
              <a:buFont typeface="Arial" charset="0"/>
              <a:buNone/>
              <a:tabLst>
                <a:tab pos="569913" algn="l"/>
              </a:tabLst>
            </a:pPr>
            <a:endParaRPr lang="en-US" sz="2400" dirty="0" smtClean="0"/>
          </a:p>
          <a:p>
            <a:pPr marL="398463" indent="-398463" eaLnBrk="1" hangingPunct="1">
              <a:buFont typeface="Arial" charset="0"/>
              <a:buNone/>
              <a:tabLst>
                <a:tab pos="569913" algn="l"/>
              </a:tabLst>
            </a:pPr>
            <a:endParaRPr lang="en-US" sz="1600" dirty="0" smtClean="0"/>
          </a:p>
          <a:p>
            <a:pPr marL="398463" indent="-398463" eaLnBrk="1" hangingPunct="1">
              <a:buFont typeface="Arial" charset="0"/>
              <a:buNone/>
              <a:tabLst>
                <a:tab pos="569913" algn="l"/>
              </a:tabLst>
            </a:pPr>
            <a:endParaRPr lang="en-US" sz="1600" dirty="0"/>
          </a:p>
          <a:p>
            <a:pPr marL="398463" indent="-398463" eaLnBrk="1" hangingPunct="1">
              <a:buFont typeface="Arial" charset="0"/>
              <a:buNone/>
              <a:tabLst>
                <a:tab pos="569913" algn="l"/>
              </a:tabLst>
            </a:pPr>
            <a:endParaRPr lang="en-US" sz="1600" dirty="0" smtClean="0"/>
          </a:p>
          <a:p>
            <a:pPr marL="398463" indent="-398463" algn="r" eaLnBrk="1" hangingPunct="1">
              <a:buFont typeface="Arial" charset="0"/>
              <a:buNone/>
              <a:tabLst>
                <a:tab pos="569913" algn="l"/>
              </a:tabLst>
            </a:pPr>
            <a:endParaRPr lang="en-US" sz="1600" dirty="0"/>
          </a:p>
          <a:p>
            <a:pPr marL="398463" indent="-398463" algn="r" eaLnBrk="1" hangingPunct="1">
              <a:buFont typeface="Arial" charset="0"/>
              <a:buNone/>
              <a:tabLst>
                <a:tab pos="569913" algn="l"/>
              </a:tabLst>
            </a:pPr>
            <a:r>
              <a:rPr lang="en-US" sz="1600" dirty="0" smtClean="0"/>
              <a:t>(Ed. Code § 56327)</a:t>
            </a:r>
          </a:p>
        </p:txBody>
      </p:sp>
      <p:sp>
        <p:nvSpPr>
          <p:cNvPr id="62469" name="Text Box 5"/>
          <p:cNvSpPr txBox="1">
            <a:spLocks noChangeArrowheads="1"/>
          </p:cNvSpPr>
          <p:nvPr/>
        </p:nvSpPr>
        <p:spPr bwMode="auto">
          <a:xfrm>
            <a:off x="8305800" y="6324600"/>
            <a:ext cx="5334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30799098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0"/>
          </p:nvPr>
        </p:nvSpPr>
        <p:spPr bwMode="auto">
          <a:noFill/>
          <a:ln>
            <a:miter lim="800000"/>
            <a:headEnd/>
            <a:tailEnd/>
          </a:ln>
        </p:spPr>
        <p:txBody>
          <a:bodyPr/>
          <a:lstStyle/>
          <a:p>
            <a:fld id="{D337915E-687F-4EBF-B2FE-CFAA7796A82E}" type="slidenum">
              <a:rPr lang="en-US" smtClean="0">
                <a:solidFill>
                  <a:prstClr val="black"/>
                </a:solidFill>
                <a:latin typeface="Franklin Gothic Book"/>
                <a:cs typeface="Arial" charset="0"/>
              </a:rPr>
              <a:pPr/>
              <a:t>19</a:t>
            </a:fld>
            <a:endParaRPr lang="en-US" smtClean="0">
              <a:solidFill>
                <a:prstClr val="black"/>
              </a:solidFill>
              <a:latin typeface="Franklin Gothic Book"/>
              <a:cs typeface="Arial" charset="0"/>
            </a:endParaRPr>
          </a:p>
        </p:txBody>
      </p:sp>
      <p:pic>
        <p:nvPicPr>
          <p:cNvPr id="64514" name="Picture 2" descr="iStock_000010648254Large"/>
          <p:cNvPicPr>
            <a:picLocks noGrp="1" noChangeAspect="1" noChangeArrowheads="1"/>
          </p:cNvPicPr>
          <p:nvPr>
            <p:ph type="body" idx="4294967295"/>
          </p:nvPr>
        </p:nvPicPr>
        <p:blipFill>
          <a:blip r:embed="rId3">
            <a:lum bright="30000" contrast="-24000"/>
          </a:blip>
          <a:srcRect/>
          <a:stretch>
            <a:fillRect/>
          </a:stretch>
        </p:blipFill>
        <p:spPr>
          <a:xfrm>
            <a:off x="5562600" y="1524000"/>
            <a:ext cx="3581400" cy="4114800"/>
          </a:xfrm>
        </p:spPr>
      </p:pic>
      <p:sp>
        <p:nvSpPr>
          <p:cNvPr id="64515" name="Rectangle 3"/>
          <p:cNvSpPr>
            <a:spLocks noGrp="1" noChangeArrowheads="1"/>
          </p:cNvSpPr>
          <p:nvPr>
            <p:ph type="title" idx="4294967295"/>
          </p:nvPr>
        </p:nvSpPr>
        <p:spPr/>
        <p:txBody>
          <a:bodyPr/>
          <a:lstStyle/>
          <a:p>
            <a:pPr eaLnBrk="1" hangingPunct="1"/>
            <a:r>
              <a:rPr lang="en-US" sz="2800" dirty="0" smtClean="0"/>
              <a:t>Assessment Reports</a:t>
            </a:r>
          </a:p>
        </p:txBody>
      </p:sp>
      <p:sp>
        <p:nvSpPr>
          <p:cNvPr id="64516" name="Rectangle 4"/>
          <p:cNvSpPr>
            <a:spLocks noGrp="1" noChangeArrowheads="1"/>
          </p:cNvSpPr>
          <p:nvPr>
            <p:ph sz="half" idx="4294967295"/>
          </p:nvPr>
        </p:nvSpPr>
        <p:spPr>
          <a:xfrm>
            <a:off x="533400" y="1447800"/>
            <a:ext cx="7772400" cy="4876800"/>
          </a:xfrm>
        </p:spPr>
        <p:txBody>
          <a:bodyPr/>
          <a:lstStyle/>
          <a:p>
            <a:pPr marL="533400" indent="-533400" eaLnBrk="1" hangingPunct="1">
              <a:lnSpc>
                <a:spcPct val="90000"/>
              </a:lnSpc>
              <a:buFont typeface="Arial" charset="0"/>
              <a:buNone/>
            </a:pPr>
            <a:r>
              <a:rPr lang="en-US" sz="2400" dirty="0" smtClean="0"/>
              <a:t>(3) Relevant behavior observed,</a:t>
            </a:r>
          </a:p>
          <a:p>
            <a:pPr marL="533400" indent="-533400" eaLnBrk="1" hangingPunct="1">
              <a:lnSpc>
                <a:spcPct val="90000"/>
              </a:lnSpc>
              <a:buFont typeface="Arial" charset="0"/>
              <a:buNone/>
            </a:pPr>
            <a:endParaRPr lang="en-US" sz="2400" dirty="0" smtClean="0"/>
          </a:p>
          <a:p>
            <a:pPr marL="533400" indent="-533400" eaLnBrk="1" hangingPunct="1">
              <a:lnSpc>
                <a:spcPct val="90000"/>
              </a:lnSpc>
              <a:buFont typeface="Arial" charset="0"/>
              <a:buNone/>
            </a:pPr>
            <a:r>
              <a:rPr lang="en-US" sz="2400" dirty="0" smtClean="0"/>
              <a:t>(4) Relationship between the behavior</a:t>
            </a:r>
          </a:p>
          <a:p>
            <a:pPr marL="533400" indent="-533400" eaLnBrk="1" hangingPunct="1">
              <a:lnSpc>
                <a:spcPct val="90000"/>
              </a:lnSpc>
              <a:buFont typeface="Arial" charset="0"/>
              <a:buNone/>
            </a:pPr>
            <a:r>
              <a:rPr lang="en-US" sz="2400" dirty="0" smtClean="0"/>
              <a:t>      and student’s academic and </a:t>
            </a:r>
          </a:p>
          <a:p>
            <a:pPr marL="533400" indent="-533400" eaLnBrk="1" hangingPunct="1">
              <a:lnSpc>
                <a:spcPct val="90000"/>
              </a:lnSpc>
              <a:buFont typeface="Arial" charset="0"/>
              <a:buNone/>
            </a:pPr>
            <a:r>
              <a:rPr lang="en-US" sz="2400" dirty="0" smtClean="0"/>
              <a:t>      social functioning,</a:t>
            </a:r>
          </a:p>
          <a:p>
            <a:pPr marL="533400" indent="-533400" eaLnBrk="1" hangingPunct="1">
              <a:buFont typeface="Arial" charset="0"/>
              <a:buNone/>
            </a:pPr>
            <a:endParaRPr lang="en-US" sz="2400" dirty="0" smtClean="0"/>
          </a:p>
          <a:p>
            <a:pPr marL="533400" indent="-533400" eaLnBrk="1" hangingPunct="1">
              <a:buFont typeface="Arial" charset="0"/>
              <a:buNone/>
            </a:pPr>
            <a:endParaRPr lang="en-US" sz="1600" dirty="0" smtClean="0"/>
          </a:p>
          <a:p>
            <a:pPr marL="533400" indent="-533400" eaLnBrk="1" hangingPunct="1">
              <a:buFont typeface="Arial" charset="0"/>
              <a:buNone/>
            </a:pPr>
            <a:endParaRPr lang="en-US" sz="1600" dirty="0"/>
          </a:p>
          <a:p>
            <a:pPr marL="533400" indent="-533400" eaLnBrk="1" hangingPunct="1">
              <a:buFont typeface="Arial" charset="0"/>
              <a:buNone/>
            </a:pPr>
            <a:endParaRPr lang="en-US" sz="1600" dirty="0" smtClean="0"/>
          </a:p>
          <a:p>
            <a:pPr marL="533400" indent="-533400" eaLnBrk="1" hangingPunct="1">
              <a:buFont typeface="Arial" charset="0"/>
              <a:buNone/>
            </a:pPr>
            <a:endParaRPr lang="en-US" sz="1600" dirty="0"/>
          </a:p>
          <a:p>
            <a:pPr marL="533400" indent="-533400" eaLnBrk="1" hangingPunct="1">
              <a:buFont typeface="Arial" charset="0"/>
              <a:buNone/>
            </a:pPr>
            <a:endParaRPr lang="en-US" sz="1600" dirty="0" smtClean="0"/>
          </a:p>
          <a:p>
            <a:pPr marL="533400" indent="-533400" algn="r" eaLnBrk="1" hangingPunct="1">
              <a:buFont typeface="Arial" charset="0"/>
              <a:buNone/>
            </a:pPr>
            <a:r>
              <a:rPr lang="en-US" sz="1600" dirty="0" smtClean="0"/>
              <a:t>(Ed. Code § 56327)</a:t>
            </a:r>
          </a:p>
          <a:p>
            <a:pPr marL="533400" indent="-533400" eaLnBrk="1" hangingPunct="1">
              <a:buFont typeface="Arial" charset="0"/>
              <a:buNone/>
            </a:pPr>
            <a:endParaRPr lang="en-US" sz="2000" dirty="0" smtClean="0"/>
          </a:p>
          <a:p>
            <a:pPr marL="533400" indent="-533400" eaLnBrk="1" hangingPunct="1">
              <a:buFont typeface="Arial" charset="0"/>
              <a:buNone/>
            </a:pPr>
            <a:endParaRPr lang="en-US" sz="2000" dirty="0" smtClean="0"/>
          </a:p>
        </p:txBody>
      </p:sp>
      <p:sp>
        <p:nvSpPr>
          <p:cNvPr id="64517" name="Text Box 5"/>
          <p:cNvSpPr txBox="1">
            <a:spLocks noChangeArrowheads="1"/>
          </p:cNvSpPr>
          <p:nvPr/>
        </p:nvSpPr>
        <p:spPr bwMode="auto">
          <a:xfrm>
            <a:off x="8305800" y="6324600"/>
            <a:ext cx="4572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38362338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7"/>
          <p:cNvSpPr>
            <a:spLocks noGrp="1"/>
          </p:cNvSpPr>
          <p:nvPr>
            <p:ph type="title"/>
          </p:nvPr>
        </p:nvSpPr>
        <p:spPr/>
        <p:txBody>
          <a:bodyPr/>
          <a:lstStyle/>
          <a:p>
            <a:pPr algn="ctr" eaLnBrk="1" hangingPunct="1"/>
            <a:r>
              <a:rPr lang="en-US" sz="4000" dirty="0" smtClean="0">
                <a:solidFill>
                  <a:schemeClr val="bg2"/>
                </a:solidFill>
              </a:rPr>
              <a:t>LEGALLY DEFENSIBLE </a:t>
            </a:r>
            <a:br>
              <a:rPr lang="en-US" sz="4000" dirty="0" smtClean="0">
                <a:solidFill>
                  <a:schemeClr val="bg2"/>
                </a:solidFill>
              </a:rPr>
            </a:br>
            <a:r>
              <a:rPr lang="en-US" sz="4000" dirty="0" smtClean="0">
                <a:solidFill>
                  <a:schemeClr val="bg2"/>
                </a:solidFill>
              </a:rPr>
              <a:t>ASSESSMENTS</a:t>
            </a:r>
            <a:endParaRPr lang="en-US" sz="4000" dirty="0">
              <a:solidFill>
                <a:schemeClr val="bg2"/>
              </a:solidFill>
            </a:endParaRPr>
          </a:p>
        </p:txBody>
      </p:sp>
    </p:spTree>
    <p:extLst>
      <p:ext uri="{BB962C8B-B14F-4D97-AF65-F5344CB8AC3E}">
        <p14:creationId xmlns:p14="http://schemas.microsoft.com/office/powerpoint/2010/main" val="643879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5"/>
          <p:cNvSpPr>
            <a:spLocks noGrp="1"/>
          </p:cNvSpPr>
          <p:nvPr>
            <p:ph type="sldNum" sz="quarter" idx="10"/>
          </p:nvPr>
        </p:nvSpPr>
        <p:spPr bwMode="auto">
          <a:noFill/>
          <a:ln>
            <a:miter lim="800000"/>
            <a:headEnd/>
            <a:tailEnd/>
          </a:ln>
        </p:spPr>
        <p:txBody>
          <a:bodyPr/>
          <a:lstStyle/>
          <a:p>
            <a:fld id="{10C0B264-60C7-4813-B4FC-5021602072DB}" type="slidenum">
              <a:rPr lang="en-US" smtClean="0">
                <a:solidFill>
                  <a:prstClr val="black"/>
                </a:solidFill>
                <a:latin typeface="Franklin Gothic Book"/>
                <a:cs typeface="Arial" charset="0"/>
              </a:rPr>
              <a:pPr/>
              <a:t>20</a:t>
            </a:fld>
            <a:endParaRPr lang="en-US" smtClean="0">
              <a:solidFill>
                <a:prstClr val="black"/>
              </a:solidFill>
              <a:latin typeface="Franklin Gothic Book"/>
              <a:cs typeface="Arial" charset="0"/>
            </a:endParaRPr>
          </a:p>
        </p:txBody>
      </p:sp>
      <p:pic>
        <p:nvPicPr>
          <p:cNvPr id="66562" name="Picture 2" descr="iStock_000010648254Large"/>
          <p:cNvPicPr>
            <a:picLocks noChangeAspect="1" noChangeArrowheads="1"/>
          </p:cNvPicPr>
          <p:nvPr/>
        </p:nvPicPr>
        <p:blipFill>
          <a:blip r:embed="rId3">
            <a:lum bright="30000" contrast="-24000"/>
          </a:blip>
          <a:srcRect/>
          <a:stretch>
            <a:fillRect/>
          </a:stretch>
        </p:blipFill>
        <p:spPr bwMode="auto">
          <a:xfrm>
            <a:off x="5562600" y="1524000"/>
            <a:ext cx="3581400" cy="4114800"/>
          </a:xfrm>
          <a:prstGeom prst="rect">
            <a:avLst/>
          </a:prstGeom>
          <a:noFill/>
          <a:ln w="9525">
            <a:noFill/>
            <a:miter lim="800000"/>
            <a:headEnd/>
            <a:tailEnd/>
          </a:ln>
        </p:spPr>
      </p:pic>
      <p:sp>
        <p:nvSpPr>
          <p:cNvPr id="66563" name="Rectangle 3"/>
          <p:cNvSpPr>
            <a:spLocks noGrp="1" noChangeArrowheads="1"/>
          </p:cNvSpPr>
          <p:nvPr>
            <p:ph type="title" idx="4294967295"/>
          </p:nvPr>
        </p:nvSpPr>
        <p:spPr/>
        <p:txBody>
          <a:bodyPr/>
          <a:lstStyle/>
          <a:p>
            <a:pPr eaLnBrk="1" hangingPunct="1"/>
            <a:r>
              <a:rPr lang="en-US" sz="2800" dirty="0" smtClean="0"/>
              <a:t>Assessment Reports</a:t>
            </a:r>
          </a:p>
        </p:txBody>
      </p:sp>
      <p:sp>
        <p:nvSpPr>
          <p:cNvPr id="66564" name="Rectangle 4"/>
          <p:cNvSpPr>
            <a:spLocks noGrp="1" noChangeArrowheads="1"/>
          </p:cNvSpPr>
          <p:nvPr>
            <p:ph type="body" idx="4294967295"/>
          </p:nvPr>
        </p:nvSpPr>
        <p:spPr>
          <a:xfrm>
            <a:off x="457200" y="1403352"/>
            <a:ext cx="7772400" cy="4953000"/>
          </a:xfrm>
        </p:spPr>
        <p:txBody>
          <a:bodyPr/>
          <a:lstStyle/>
          <a:p>
            <a:pPr marL="533400" indent="-533400" eaLnBrk="1" hangingPunct="1">
              <a:lnSpc>
                <a:spcPct val="90000"/>
              </a:lnSpc>
              <a:spcAft>
                <a:spcPct val="10000"/>
              </a:spcAft>
              <a:buFont typeface="Arial" charset="0"/>
              <a:buNone/>
            </a:pPr>
            <a:r>
              <a:rPr lang="en-US" sz="2400" dirty="0" smtClean="0"/>
              <a:t>(5) Health and development, and medical findings,</a:t>
            </a:r>
          </a:p>
          <a:p>
            <a:pPr marL="533400" indent="-533400" eaLnBrk="1" hangingPunct="1">
              <a:lnSpc>
                <a:spcPct val="90000"/>
              </a:lnSpc>
              <a:spcAft>
                <a:spcPct val="10000"/>
              </a:spcAft>
              <a:buFont typeface="Arial" charset="0"/>
              <a:buNone/>
            </a:pPr>
            <a:endParaRPr lang="en-US" sz="2400" u="sng" dirty="0" smtClean="0"/>
          </a:p>
          <a:p>
            <a:pPr marL="533400" indent="-533400" eaLnBrk="1" hangingPunct="1">
              <a:lnSpc>
                <a:spcPct val="90000"/>
              </a:lnSpc>
              <a:spcAft>
                <a:spcPct val="10000"/>
              </a:spcAft>
              <a:buFont typeface="Arial" charset="0"/>
              <a:buNone/>
            </a:pPr>
            <a:r>
              <a:rPr lang="en-US" sz="2400" dirty="0" smtClean="0"/>
              <a:t>(6) Discrepancy between achievement and </a:t>
            </a:r>
          </a:p>
          <a:p>
            <a:pPr marL="533400" indent="-533400" eaLnBrk="1" hangingPunct="1">
              <a:lnSpc>
                <a:spcPct val="90000"/>
              </a:lnSpc>
              <a:spcAft>
                <a:spcPct val="10000"/>
              </a:spcAft>
              <a:buFont typeface="Arial" charset="0"/>
              <a:buNone/>
            </a:pPr>
            <a:r>
              <a:rPr lang="en-US" sz="2400" dirty="0" smtClean="0"/>
              <a:t>     ability that cannot be corrected without </a:t>
            </a:r>
          </a:p>
          <a:p>
            <a:pPr marL="533400" indent="-533400" eaLnBrk="1" hangingPunct="1">
              <a:lnSpc>
                <a:spcPct val="90000"/>
              </a:lnSpc>
              <a:spcAft>
                <a:spcPct val="10000"/>
              </a:spcAft>
              <a:buFont typeface="Arial" charset="0"/>
              <a:buNone/>
            </a:pPr>
            <a:r>
              <a:rPr lang="en-US" sz="2400" dirty="0" smtClean="0"/>
              <a:t>     special education (for students with </a:t>
            </a:r>
          </a:p>
          <a:p>
            <a:pPr marL="533400" indent="-533400" eaLnBrk="1" hangingPunct="1">
              <a:lnSpc>
                <a:spcPct val="90000"/>
              </a:lnSpc>
              <a:spcAft>
                <a:spcPct val="10000"/>
              </a:spcAft>
              <a:buFont typeface="Arial" charset="0"/>
              <a:buNone/>
            </a:pPr>
            <a:r>
              <a:rPr lang="en-US" sz="2400" dirty="0"/>
              <a:t> </a:t>
            </a:r>
            <a:r>
              <a:rPr lang="en-US" sz="2400" dirty="0" smtClean="0"/>
              <a:t>    learning disabilities),</a:t>
            </a:r>
          </a:p>
          <a:p>
            <a:pPr marL="533400" indent="-533400" eaLnBrk="1" hangingPunct="1">
              <a:lnSpc>
                <a:spcPct val="80000"/>
              </a:lnSpc>
              <a:spcAft>
                <a:spcPct val="10000"/>
              </a:spcAft>
              <a:buFont typeface="Arial" charset="0"/>
              <a:buNone/>
            </a:pPr>
            <a:endParaRPr lang="en-US" sz="2000" dirty="0" smtClean="0"/>
          </a:p>
          <a:p>
            <a:pPr marL="533400" indent="-533400" eaLnBrk="1" hangingPunct="1">
              <a:lnSpc>
                <a:spcPct val="80000"/>
              </a:lnSpc>
              <a:buFont typeface="Arial" charset="0"/>
              <a:buNone/>
            </a:pPr>
            <a:endParaRPr lang="en-US" sz="1600" dirty="0" smtClean="0"/>
          </a:p>
          <a:p>
            <a:pPr marL="533400" indent="-533400" eaLnBrk="1" hangingPunct="1">
              <a:lnSpc>
                <a:spcPct val="80000"/>
              </a:lnSpc>
              <a:buFont typeface="Arial" charset="0"/>
              <a:buNone/>
            </a:pPr>
            <a:endParaRPr lang="en-US" sz="1600" dirty="0"/>
          </a:p>
          <a:p>
            <a:pPr marL="533400" indent="-533400" eaLnBrk="1" hangingPunct="1">
              <a:lnSpc>
                <a:spcPct val="80000"/>
              </a:lnSpc>
              <a:buFont typeface="Arial" charset="0"/>
              <a:buNone/>
            </a:pPr>
            <a:endParaRPr lang="en-US" sz="1600" dirty="0" smtClean="0"/>
          </a:p>
          <a:p>
            <a:pPr marL="533400" indent="-533400" eaLnBrk="1" hangingPunct="1">
              <a:lnSpc>
                <a:spcPct val="80000"/>
              </a:lnSpc>
              <a:buFont typeface="Arial" charset="0"/>
              <a:buNone/>
            </a:pPr>
            <a:endParaRPr lang="en-US" sz="1600" dirty="0"/>
          </a:p>
          <a:p>
            <a:pPr marL="533400" indent="-533400" eaLnBrk="1" hangingPunct="1">
              <a:lnSpc>
                <a:spcPct val="80000"/>
              </a:lnSpc>
              <a:buFont typeface="Arial" charset="0"/>
              <a:buNone/>
            </a:pPr>
            <a:endParaRPr lang="en-US" sz="1600" dirty="0" smtClean="0"/>
          </a:p>
          <a:p>
            <a:pPr marL="533400" indent="-533400" eaLnBrk="1" hangingPunct="1">
              <a:lnSpc>
                <a:spcPct val="80000"/>
              </a:lnSpc>
              <a:buFont typeface="Arial" charset="0"/>
              <a:buNone/>
            </a:pPr>
            <a:endParaRPr lang="en-US" sz="1600" dirty="0"/>
          </a:p>
          <a:p>
            <a:pPr marL="533400" indent="-533400" algn="r" eaLnBrk="1" hangingPunct="1">
              <a:lnSpc>
                <a:spcPct val="80000"/>
              </a:lnSpc>
              <a:buFont typeface="Arial" charset="0"/>
              <a:buNone/>
            </a:pPr>
            <a:endParaRPr lang="en-US" sz="1600" dirty="0" smtClean="0"/>
          </a:p>
          <a:p>
            <a:pPr marL="533400" indent="-533400" algn="r" eaLnBrk="1" hangingPunct="1">
              <a:lnSpc>
                <a:spcPct val="80000"/>
              </a:lnSpc>
              <a:buFont typeface="Arial" charset="0"/>
              <a:buNone/>
            </a:pPr>
            <a:r>
              <a:rPr lang="en-US" sz="1600" dirty="0" smtClean="0"/>
              <a:t>(Ed. Code § 56327)</a:t>
            </a:r>
          </a:p>
          <a:p>
            <a:pPr marL="533400" indent="-533400" eaLnBrk="1" hangingPunct="1">
              <a:lnSpc>
                <a:spcPct val="80000"/>
              </a:lnSpc>
              <a:spcAft>
                <a:spcPct val="10000"/>
              </a:spcAft>
              <a:buFont typeface="Arial" charset="0"/>
              <a:buNone/>
            </a:pPr>
            <a:endParaRPr lang="en-US" sz="2000" dirty="0" smtClean="0"/>
          </a:p>
        </p:txBody>
      </p:sp>
      <p:sp>
        <p:nvSpPr>
          <p:cNvPr id="66565" name="Text Box 5"/>
          <p:cNvSpPr txBox="1">
            <a:spLocks noChangeArrowheads="1"/>
          </p:cNvSpPr>
          <p:nvPr/>
        </p:nvSpPr>
        <p:spPr bwMode="auto">
          <a:xfrm>
            <a:off x="8382000" y="6400800"/>
            <a:ext cx="4572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21713301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5"/>
          <p:cNvSpPr>
            <a:spLocks noGrp="1"/>
          </p:cNvSpPr>
          <p:nvPr>
            <p:ph type="sldNum" sz="quarter" idx="10"/>
          </p:nvPr>
        </p:nvSpPr>
        <p:spPr bwMode="auto">
          <a:noFill/>
          <a:ln>
            <a:miter lim="800000"/>
            <a:headEnd/>
            <a:tailEnd/>
          </a:ln>
        </p:spPr>
        <p:txBody>
          <a:bodyPr/>
          <a:lstStyle/>
          <a:p>
            <a:fld id="{D036A33A-4D73-4B05-8DAE-DF105FDEB056}" type="slidenum">
              <a:rPr lang="en-US" smtClean="0">
                <a:solidFill>
                  <a:prstClr val="black"/>
                </a:solidFill>
                <a:latin typeface="Franklin Gothic Book"/>
                <a:cs typeface="Arial" charset="0"/>
              </a:rPr>
              <a:pPr/>
              <a:t>21</a:t>
            </a:fld>
            <a:endParaRPr lang="en-US" smtClean="0">
              <a:solidFill>
                <a:prstClr val="black"/>
              </a:solidFill>
              <a:latin typeface="Franklin Gothic Book"/>
              <a:cs typeface="Arial" charset="0"/>
            </a:endParaRPr>
          </a:p>
        </p:txBody>
      </p:sp>
      <p:pic>
        <p:nvPicPr>
          <p:cNvPr id="68610" name="Picture 2" descr="iStock_000010648254Large"/>
          <p:cNvPicPr>
            <a:picLocks noChangeAspect="1" noChangeArrowheads="1"/>
          </p:cNvPicPr>
          <p:nvPr/>
        </p:nvPicPr>
        <p:blipFill>
          <a:blip r:embed="rId3">
            <a:lum bright="30000" contrast="-24000"/>
          </a:blip>
          <a:srcRect/>
          <a:stretch>
            <a:fillRect/>
          </a:stretch>
        </p:blipFill>
        <p:spPr bwMode="auto">
          <a:xfrm>
            <a:off x="5562600" y="1524000"/>
            <a:ext cx="3581400" cy="4114800"/>
          </a:xfrm>
          <a:prstGeom prst="rect">
            <a:avLst/>
          </a:prstGeom>
          <a:noFill/>
          <a:ln w="9525">
            <a:noFill/>
            <a:miter lim="800000"/>
            <a:headEnd/>
            <a:tailEnd/>
          </a:ln>
        </p:spPr>
      </p:pic>
      <p:sp>
        <p:nvSpPr>
          <p:cNvPr id="68611" name="Rectangle 3"/>
          <p:cNvSpPr>
            <a:spLocks noGrp="1" noChangeArrowheads="1"/>
          </p:cNvSpPr>
          <p:nvPr>
            <p:ph type="title" idx="4294967295"/>
          </p:nvPr>
        </p:nvSpPr>
        <p:spPr/>
        <p:txBody>
          <a:bodyPr/>
          <a:lstStyle/>
          <a:p>
            <a:pPr eaLnBrk="1" hangingPunct="1"/>
            <a:r>
              <a:rPr lang="en-US" sz="2800" dirty="0" smtClean="0"/>
              <a:t>Assessment Reports</a:t>
            </a:r>
          </a:p>
        </p:txBody>
      </p:sp>
      <p:sp>
        <p:nvSpPr>
          <p:cNvPr id="68612" name="Rectangle 4"/>
          <p:cNvSpPr>
            <a:spLocks noGrp="1" noChangeArrowheads="1"/>
          </p:cNvSpPr>
          <p:nvPr>
            <p:ph type="body" idx="4294967295"/>
          </p:nvPr>
        </p:nvSpPr>
        <p:spPr>
          <a:xfrm>
            <a:off x="607142" y="1523999"/>
            <a:ext cx="7774858" cy="4708523"/>
          </a:xfrm>
        </p:spPr>
        <p:txBody>
          <a:bodyPr/>
          <a:lstStyle/>
          <a:p>
            <a:pPr marL="533400" indent="-533400" eaLnBrk="1" hangingPunct="1">
              <a:lnSpc>
                <a:spcPct val="80000"/>
              </a:lnSpc>
              <a:spcAft>
                <a:spcPct val="10000"/>
              </a:spcAft>
              <a:buFont typeface="Arial" charset="0"/>
              <a:buNone/>
            </a:pPr>
            <a:r>
              <a:rPr lang="en-US" sz="2400" dirty="0" smtClean="0"/>
              <a:t>(7) The effects of environmental, cultural, or economic disadvantage,</a:t>
            </a:r>
          </a:p>
          <a:p>
            <a:pPr marL="533400" indent="-533400" eaLnBrk="1" hangingPunct="1">
              <a:lnSpc>
                <a:spcPct val="80000"/>
              </a:lnSpc>
              <a:spcAft>
                <a:spcPct val="10000"/>
              </a:spcAft>
              <a:buFont typeface="Arial" charset="0"/>
              <a:buNone/>
            </a:pPr>
            <a:endParaRPr lang="en-US" sz="2400" dirty="0" smtClean="0"/>
          </a:p>
          <a:p>
            <a:pPr marL="533400" indent="-533400" eaLnBrk="1" hangingPunct="1">
              <a:lnSpc>
                <a:spcPct val="80000"/>
              </a:lnSpc>
              <a:spcAft>
                <a:spcPct val="10000"/>
              </a:spcAft>
              <a:buFont typeface="Arial" charset="0"/>
              <a:buNone/>
            </a:pPr>
            <a:r>
              <a:rPr lang="en-US" sz="2400" dirty="0" smtClean="0"/>
              <a:t>(8) The need for specialized services, </a:t>
            </a:r>
          </a:p>
          <a:p>
            <a:pPr marL="533400" indent="-533400" eaLnBrk="1" hangingPunct="1">
              <a:lnSpc>
                <a:spcPct val="80000"/>
              </a:lnSpc>
              <a:spcAft>
                <a:spcPct val="10000"/>
              </a:spcAft>
              <a:buFont typeface="Arial" charset="0"/>
              <a:buNone/>
            </a:pPr>
            <a:r>
              <a:rPr lang="en-US" sz="2400" dirty="0" smtClean="0"/>
              <a:t>      materials, and equipment for students </a:t>
            </a:r>
          </a:p>
          <a:p>
            <a:pPr marL="533400" indent="-533400" eaLnBrk="1" hangingPunct="1">
              <a:lnSpc>
                <a:spcPct val="80000"/>
              </a:lnSpc>
              <a:spcAft>
                <a:spcPct val="10000"/>
              </a:spcAft>
              <a:buFont typeface="Arial" charset="0"/>
              <a:buNone/>
            </a:pPr>
            <a:r>
              <a:rPr lang="en-US" sz="2400" dirty="0" smtClean="0"/>
              <a:t>      with low incidence disabilities.</a:t>
            </a:r>
          </a:p>
          <a:p>
            <a:pPr marL="533400" indent="-533400" eaLnBrk="1" hangingPunct="1">
              <a:lnSpc>
                <a:spcPct val="80000"/>
              </a:lnSpc>
              <a:buFont typeface="Arial" charset="0"/>
              <a:buNone/>
            </a:pPr>
            <a:endParaRPr lang="en-US" sz="2400" dirty="0" smtClean="0"/>
          </a:p>
          <a:p>
            <a:pPr marL="533400" indent="-533400" eaLnBrk="1" hangingPunct="1">
              <a:lnSpc>
                <a:spcPct val="80000"/>
              </a:lnSpc>
              <a:buFont typeface="Arial" charset="0"/>
              <a:buNone/>
            </a:pPr>
            <a:endParaRPr lang="en-US" sz="1600" dirty="0" smtClean="0"/>
          </a:p>
          <a:p>
            <a:pPr marL="533400" indent="-533400" eaLnBrk="1" hangingPunct="1">
              <a:lnSpc>
                <a:spcPct val="80000"/>
              </a:lnSpc>
              <a:buFont typeface="Arial" charset="0"/>
              <a:buNone/>
            </a:pPr>
            <a:endParaRPr lang="en-US" sz="1600" dirty="0"/>
          </a:p>
          <a:p>
            <a:pPr marL="533400" indent="-533400" eaLnBrk="1" hangingPunct="1">
              <a:lnSpc>
                <a:spcPct val="80000"/>
              </a:lnSpc>
              <a:buFont typeface="Arial" charset="0"/>
              <a:buNone/>
            </a:pPr>
            <a:endParaRPr lang="en-US" sz="1600" dirty="0" smtClean="0"/>
          </a:p>
          <a:p>
            <a:pPr marL="533400" indent="-533400" eaLnBrk="1" hangingPunct="1">
              <a:lnSpc>
                <a:spcPct val="80000"/>
              </a:lnSpc>
              <a:buFont typeface="Arial" charset="0"/>
              <a:buNone/>
            </a:pPr>
            <a:endParaRPr lang="en-US" sz="1600" dirty="0"/>
          </a:p>
          <a:p>
            <a:pPr marL="533400" indent="-533400" eaLnBrk="1" hangingPunct="1">
              <a:lnSpc>
                <a:spcPct val="80000"/>
              </a:lnSpc>
              <a:buFont typeface="Arial" charset="0"/>
              <a:buNone/>
            </a:pPr>
            <a:endParaRPr lang="en-US" sz="1600" dirty="0" smtClean="0"/>
          </a:p>
          <a:p>
            <a:pPr marL="533400" indent="-533400" eaLnBrk="1" hangingPunct="1">
              <a:lnSpc>
                <a:spcPct val="80000"/>
              </a:lnSpc>
              <a:buFont typeface="Arial" charset="0"/>
              <a:buNone/>
            </a:pPr>
            <a:endParaRPr lang="en-US" sz="1600" dirty="0"/>
          </a:p>
          <a:p>
            <a:pPr marL="533400" indent="-533400" algn="r" eaLnBrk="1" hangingPunct="1">
              <a:lnSpc>
                <a:spcPct val="80000"/>
              </a:lnSpc>
              <a:buFont typeface="Arial" charset="0"/>
              <a:buNone/>
            </a:pPr>
            <a:endParaRPr lang="en-US" sz="1600" dirty="0" smtClean="0"/>
          </a:p>
          <a:p>
            <a:pPr marL="533400" indent="-533400" algn="r" eaLnBrk="1" hangingPunct="1">
              <a:lnSpc>
                <a:spcPct val="80000"/>
              </a:lnSpc>
              <a:buFont typeface="Arial" charset="0"/>
              <a:buNone/>
            </a:pPr>
            <a:r>
              <a:rPr lang="en-US" sz="1600" dirty="0" smtClean="0"/>
              <a:t>(Ed. Code § 56327)</a:t>
            </a:r>
          </a:p>
          <a:p>
            <a:pPr marL="533400" indent="-533400" eaLnBrk="1" hangingPunct="1">
              <a:lnSpc>
                <a:spcPct val="80000"/>
              </a:lnSpc>
              <a:buFont typeface="Arial" charset="0"/>
              <a:buNone/>
            </a:pPr>
            <a:endParaRPr lang="en-US" sz="2000" dirty="0" smtClean="0"/>
          </a:p>
        </p:txBody>
      </p:sp>
      <p:sp>
        <p:nvSpPr>
          <p:cNvPr id="68613" name="Text Box 5"/>
          <p:cNvSpPr txBox="1">
            <a:spLocks noChangeArrowheads="1"/>
          </p:cNvSpPr>
          <p:nvPr/>
        </p:nvSpPr>
        <p:spPr bwMode="auto">
          <a:xfrm>
            <a:off x="8382000" y="6324600"/>
            <a:ext cx="4572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35179097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5"/>
          <p:cNvSpPr>
            <a:spLocks noGrp="1"/>
          </p:cNvSpPr>
          <p:nvPr>
            <p:ph type="sldNum" sz="quarter" idx="10"/>
          </p:nvPr>
        </p:nvSpPr>
        <p:spPr bwMode="auto">
          <a:noFill/>
          <a:ln>
            <a:miter lim="800000"/>
            <a:headEnd/>
            <a:tailEnd/>
          </a:ln>
        </p:spPr>
        <p:txBody>
          <a:bodyPr/>
          <a:lstStyle/>
          <a:p>
            <a:fld id="{4EC9A317-6907-402F-8FC5-51811ED05BB8}" type="slidenum">
              <a:rPr lang="en-US" smtClean="0">
                <a:solidFill>
                  <a:prstClr val="black"/>
                </a:solidFill>
                <a:latin typeface="Franklin Gothic Book"/>
                <a:cs typeface="Arial" charset="0"/>
              </a:rPr>
              <a:pPr/>
              <a:t>22</a:t>
            </a:fld>
            <a:endParaRPr lang="en-US" smtClean="0">
              <a:solidFill>
                <a:prstClr val="black"/>
              </a:solidFill>
              <a:latin typeface="Franklin Gothic Book"/>
              <a:cs typeface="Arial" charset="0"/>
            </a:endParaRPr>
          </a:p>
        </p:txBody>
      </p:sp>
      <p:pic>
        <p:nvPicPr>
          <p:cNvPr id="70658" name="Picture 3" descr="ANd9GcRToTAKRDFmpLplUCDALlckpwZuemZXR3MH1ELUMzyzrAZ5xo8BRQ"/>
          <p:cNvPicPr>
            <a:picLocks noChangeAspect="1" noChangeArrowheads="1"/>
          </p:cNvPicPr>
          <p:nvPr/>
        </p:nvPicPr>
        <p:blipFill>
          <a:blip r:embed="rId3"/>
          <a:srcRect/>
          <a:stretch>
            <a:fillRect/>
          </a:stretch>
        </p:blipFill>
        <p:spPr bwMode="auto">
          <a:xfrm>
            <a:off x="533400" y="1295400"/>
            <a:ext cx="3736975" cy="4419600"/>
          </a:xfrm>
          <a:prstGeom prst="rect">
            <a:avLst/>
          </a:prstGeom>
          <a:noFill/>
          <a:ln w="9525">
            <a:noFill/>
            <a:miter lim="800000"/>
            <a:headEnd/>
            <a:tailEnd/>
          </a:ln>
        </p:spPr>
      </p:pic>
      <p:sp>
        <p:nvSpPr>
          <p:cNvPr id="70659" name="Rectangle 3"/>
          <p:cNvSpPr>
            <a:spLocks noGrp="1" noChangeArrowheads="1"/>
          </p:cNvSpPr>
          <p:nvPr>
            <p:ph type="title" idx="4294967295"/>
          </p:nvPr>
        </p:nvSpPr>
        <p:spPr/>
        <p:txBody>
          <a:bodyPr/>
          <a:lstStyle/>
          <a:p>
            <a:pPr eaLnBrk="1" hangingPunct="1"/>
            <a:r>
              <a:rPr lang="en-US" sz="2800" dirty="0" smtClean="0"/>
              <a:t>Assessment Reports</a:t>
            </a:r>
          </a:p>
        </p:txBody>
      </p:sp>
      <p:sp>
        <p:nvSpPr>
          <p:cNvPr id="70660" name="Rectangle 5"/>
          <p:cNvSpPr>
            <a:spLocks noGrp="1" noChangeArrowheads="1"/>
          </p:cNvSpPr>
          <p:nvPr>
            <p:ph type="body" sz="half" idx="4294967295"/>
          </p:nvPr>
        </p:nvSpPr>
        <p:spPr>
          <a:xfrm>
            <a:off x="4268788" y="1785938"/>
            <a:ext cx="4418012" cy="4386262"/>
          </a:xfrm>
        </p:spPr>
        <p:txBody>
          <a:bodyPr/>
          <a:lstStyle/>
          <a:p>
            <a:pPr eaLnBrk="1" hangingPunct="1">
              <a:lnSpc>
                <a:spcPct val="80000"/>
              </a:lnSpc>
              <a:buClr>
                <a:schemeClr val="tx1"/>
              </a:buClr>
            </a:pPr>
            <a:r>
              <a:rPr lang="en-US" sz="2800" dirty="0" smtClean="0"/>
              <a:t>Assessors must prepare a written report and provide to parents.</a:t>
            </a:r>
          </a:p>
          <a:p>
            <a:pPr eaLnBrk="1" hangingPunct="1">
              <a:lnSpc>
                <a:spcPct val="80000"/>
              </a:lnSpc>
              <a:buClr>
                <a:schemeClr val="tx1"/>
              </a:buClr>
            </a:pPr>
            <a:endParaRPr lang="en-US" sz="2800" dirty="0" smtClean="0"/>
          </a:p>
          <a:p>
            <a:pPr eaLnBrk="1" hangingPunct="1">
              <a:lnSpc>
                <a:spcPct val="80000"/>
              </a:lnSpc>
              <a:buClr>
                <a:schemeClr val="tx1"/>
              </a:buClr>
            </a:pPr>
            <a:r>
              <a:rPr lang="en-US" sz="2800" dirty="0" smtClean="0"/>
              <a:t>Report translated into the parent</a:t>
            </a:r>
            <a:r>
              <a:rPr lang="ja-JP" altLang="en-US" sz="2800" dirty="0" smtClean="0"/>
              <a:t>’</a:t>
            </a:r>
            <a:r>
              <a:rPr lang="en-US" altLang="ja-JP" sz="2800" dirty="0" smtClean="0"/>
              <a:t>s primary language.</a:t>
            </a:r>
          </a:p>
          <a:p>
            <a:pPr eaLnBrk="1" hangingPunct="1">
              <a:lnSpc>
                <a:spcPct val="80000"/>
              </a:lnSpc>
              <a:buClr>
                <a:schemeClr val="tx1"/>
              </a:buClr>
            </a:pPr>
            <a:endParaRPr lang="en-US" sz="1800" dirty="0" smtClean="0"/>
          </a:p>
          <a:p>
            <a:pPr eaLnBrk="1" hangingPunct="1">
              <a:lnSpc>
                <a:spcPct val="80000"/>
              </a:lnSpc>
              <a:buFont typeface="Arial" charset="0"/>
              <a:buNone/>
            </a:pPr>
            <a:endParaRPr lang="en-US" sz="1000" dirty="0" smtClean="0"/>
          </a:p>
          <a:p>
            <a:pPr eaLnBrk="1" hangingPunct="1">
              <a:lnSpc>
                <a:spcPct val="80000"/>
              </a:lnSpc>
              <a:buFont typeface="Arial" charset="0"/>
              <a:buNone/>
            </a:pPr>
            <a:endParaRPr lang="en-US" sz="1000" dirty="0" smtClean="0"/>
          </a:p>
          <a:p>
            <a:pPr eaLnBrk="1" hangingPunct="1">
              <a:lnSpc>
                <a:spcPct val="80000"/>
              </a:lnSpc>
              <a:buFont typeface="Arial" charset="0"/>
              <a:buNone/>
            </a:pPr>
            <a:endParaRPr lang="en-US" sz="1000" dirty="0" smtClean="0"/>
          </a:p>
          <a:p>
            <a:pPr algn="r" eaLnBrk="1" hangingPunct="1">
              <a:lnSpc>
                <a:spcPct val="80000"/>
              </a:lnSpc>
              <a:buFont typeface="Arial" charset="0"/>
              <a:buNone/>
            </a:pPr>
            <a:endParaRPr lang="en-US" sz="1600" dirty="0" smtClean="0"/>
          </a:p>
          <a:p>
            <a:pPr algn="r" eaLnBrk="1" hangingPunct="1">
              <a:lnSpc>
                <a:spcPct val="80000"/>
              </a:lnSpc>
              <a:buFont typeface="Arial" charset="0"/>
              <a:buNone/>
            </a:pPr>
            <a:r>
              <a:rPr lang="en-US" sz="1600" dirty="0" smtClean="0"/>
              <a:t>(Ed. Code § 56329)</a:t>
            </a:r>
          </a:p>
          <a:p>
            <a:pPr eaLnBrk="1" hangingPunct="1">
              <a:lnSpc>
                <a:spcPct val="80000"/>
              </a:lnSpc>
              <a:buClr>
                <a:schemeClr val="tx1"/>
              </a:buClr>
              <a:buFont typeface="Arial" charset="0"/>
              <a:buNone/>
            </a:pPr>
            <a:endParaRPr lang="en-US" altLang="ja-JP" sz="2000" dirty="0" smtClean="0"/>
          </a:p>
        </p:txBody>
      </p:sp>
      <p:sp>
        <p:nvSpPr>
          <p:cNvPr id="70661" name="Text Box 5"/>
          <p:cNvSpPr txBox="1">
            <a:spLocks noChangeArrowheads="1"/>
          </p:cNvSpPr>
          <p:nvPr/>
        </p:nvSpPr>
        <p:spPr bwMode="auto">
          <a:xfrm>
            <a:off x="8382000" y="6324600"/>
            <a:ext cx="3810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31882107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bwMode="auto">
          <a:noFill/>
          <a:ln>
            <a:miter lim="800000"/>
            <a:headEnd/>
            <a:tailEnd/>
          </a:ln>
        </p:spPr>
        <p:txBody>
          <a:bodyPr/>
          <a:lstStyle/>
          <a:p>
            <a:fld id="{85F019FC-99B4-4E2D-8E72-EC8BA88E49C4}" type="slidenum">
              <a:rPr lang="en-US" smtClean="0">
                <a:solidFill>
                  <a:prstClr val="black"/>
                </a:solidFill>
                <a:latin typeface="Franklin Gothic Book"/>
                <a:cs typeface="Arial" charset="0"/>
              </a:rPr>
              <a:pPr/>
              <a:t>23</a:t>
            </a:fld>
            <a:endParaRPr lang="en-US" smtClean="0">
              <a:solidFill>
                <a:prstClr val="black"/>
              </a:solidFill>
              <a:latin typeface="Franklin Gothic Book"/>
              <a:cs typeface="Arial" charset="0"/>
            </a:endParaRPr>
          </a:p>
        </p:txBody>
      </p:sp>
      <p:sp>
        <p:nvSpPr>
          <p:cNvPr id="72706" name="Rectangle 2"/>
          <p:cNvSpPr>
            <a:spLocks noGrp="1" noChangeArrowheads="1"/>
          </p:cNvSpPr>
          <p:nvPr>
            <p:ph type="title" idx="4294967295"/>
          </p:nvPr>
        </p:nvSpPr>
        <p:spPr/>
        <p:txBody>
          <a:bodyPr/>
          <a:lstStyle/>
          <a:p>
            <a:pPr eaLnBrk="1" hangingPunct="1"/>
            <a:r>
              <a:rPr lang="en-US" sz="2800" dirty="0" smtClean="0"/>
              <a:t>Assessment Reports</a:t>
            </a:r>
          </a:p>
        </p:txBody>
      </p:sp>
      <p:sp>
        <p:nvSpPr>
          <p:cNvPr id="72707" name="Rectangle 3"/>
          <p:cNvSpPr>
            <a:spLocks noGrp="1" noChangeArrowheads="1"/>
          </p:cNvSpPr>
          <p:nvPr>
            <p:ph type="body" idx="4294967295"/>
          </p:nvPr>
        </p:nvSpPr>
        <p:spPr>
          <a:xfrm>
            <a:off x="762000" y="1371600"/>
            <a:ext cx="7405688" cy="4800600"/>
          </a:xfrm>
        </p:spPr>
        <p:txBody>
          <a:bodyPr/>
          <a:lstStyle/>
          <a:p>
            <a:pPr eaLnBrk="1" hangingPunct="1">
              <a:buFont typeface="Arial" charset="0"/>
              <a:buNone/>
            </a:pPr>
            <a:r>
              <a:rPr lang="en-US" sz="3200" dirty="0" smtClean="0"/>
              <a:t>	</a:t>
            </a:r>
            <a:r>
              <a:rPr lang="en-US" sz="2800" dirty="0" smtClean="0"/>
              <a:t>Should assessment reports summarize disability categories and whether the student qualifies for special education?  </a:t>
            </a:r>
          </a:p>
        </p:txBody>
      </p:sp>
      <p:pic>
        <p:nvPicPr>
          <p:cNvPr id="72708" name="Picture 6"/>
          <p:cNvPicPr>
            <a:picLocks noChangeAspect="1" noChangeArrowheads="1"/>
          </p:cNvPicPr>
          <p:nvPr/>
        </p:nvPicPr>
        <p:blipFill>
          <a:blip r:embed="rId3"/>
          <a:srcRect/>
          <a:stretch>
            <a:fillRect/>
          </a:stretch>
        </p:blipFill>
        <p:spPr bwMode="auto">
          <a:xfrm>
            <a:off x="2286000" y="3560763"/>
            <a:ext cx="4191000" cy="2681287"/>
          </a:xfrm>
          <a:prstGeom prst="rect">
            <a:avLst/>
          </a:prstGeom>
          <a:noFill/>
          <a:ln w="9525">
            <a:noFill/>
            <a:miter lim="800000"/>
            <a:headEnd/>
            <a:tailEnd/>
          </a:ln>
        </p:spPr>
      </p:pic>
    </p:spTree>
    <p:extLst>
      <p:ext uri="{BB962C8B-B14F-4D97-AF65-F5344CB8AC3E}">
        <p14:creationId xmlns:p14="http://schemas.microsoft.com/office/powerpoint/2010/main" val="15632953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5"/>
          <p:cNvSpPr>
            <a:spLocks noGrp="1"/>
          </p:cNvSpPr>
          <p:nvPr>
            <p:ph type="sldNum" sz="quarter" idx="10"/>
          </p:nvPr>
        </p:nvSpPr>
        <p:spPr bwMode="auto">
          <a:noFill/>
          <a:ln>
            <a:miter lim="800000"/>
            <a:headEnd/>
            <a:tailEnd/>
          </a:ln>
        </p:spPr>
        <p:txBody>
          <a:bodyPr/>
          <a:lstStyle/>
          <a:p>
            <a:fld id="{BE3746A2-294A-49ED-A75A-4A9764495666}" type="slidenum">
              <a:rPr lang="en-US" smtClean="0">
                <a:solidFill>
                  <a:prstClr val="black"/>
                </a:solidFill>
                <a:latin typeface="Franklin Gothic Book"/>
                <a:cs typeface="Arial" charset="0"/>
              </a:rPr>
              <a:pPr/>
              <a:t>24</a:t>
            </a:fld>
            <a:endParaRPr lang="en-US" smtClean="0">
              <a:solidFill>
                <a:prstClr val="black"/>
              </a:solidFill>
              <a:latin typeface="Franklin Gothic Book"/>
              <a:cs typeface="Arial" charset="0"/>
            </a:endParaRPr>
          </a:p>
        </p:txBody>
      </p:sp>
      <p:sp>
        <p:nvSpPr>
          <p:cNvPr id="74754" name="Rectangle 2"/>
          <p:cNvSpPr>
            <a:spLocks noGrp="1" noChangeArrowheads="1"/>
          </p:cNvSpPr>
          <p:nvPr>
            <p:ph type="title" idx="4294967295"/>
          </p:nvPr>
        </p:nvSpPr>
        <p:spPr/>
        <p:txBody>
          <a:bodyPr/>
          <a:lstStyle/>
          <a:p>
            <a:pPr eaLnBrk="1" hangingPunct="1"/>
            <a:r>
              <a:rPr lang="en-US" sz="2800" dirty="0" smtClean="0"/>
              <a:t>Assessment Instruments</a:t>
            </a:r>
          </a:p>
        </p:txBody>
      </p:sp>
      <p:sp>
        <p:nvSpPr>
          <p:cNvPr id="74755" name="Rectangle 3"/>
          <p:cNvSpPr>
            <a:spLocks noGrp="1" noChangeArrowheads="1"/>
          </p:cNvSpPr>
          <p:nvPr>
            <p:ph type="body" idx="4294967295"/>
          </p:nvPr>
        </p:nvSpPr>
        <p:spPr>
          <a:xfrm>
            <a:off x="304800" y="1447800"/>
            <a:ext cx="8534400" cy="4419600"/>
          </a:xfrm>
        </p:spPr>
        <p:txBody>
          <a:bodyPr/>
          <a:lstStyle/>
          <a:p>
            <a:pPr eaLnBrk="1" hangingPunct="1">
              <a:lnSpc>
                <a:spcPct val="90000"/>
              </a:lnSpc>
            </a:pPr>
            <a:r>
              <a:rPr lang="en-US" sz="2800" dirty="0" smtClean="0"/>
              <a:t>The determination of what tests are required is made based on information known at the time.</a:t>
            </a:r>
          </a:p>
          <a:p>
            <a:pPr eaLnBrk="1" hangingPunct="1">
              <a:lnSpc>
                <a:spcPct val="90000"/>
              </a:lnSpc>
              <a:buFont typeface="Arial" charset="0"/>
              <a:buNone/>
            </a:pPr>
            <a:endParaRPr lang="en-US" sz="2800" dirty="0" smtClean="0"/>
          </a:p>
          <a:p>
            <a:pPr algn="r" eaLnBrk="1" hangingPunct="1">
              <a:lnSpc>
                <a:spcPct val="90000"/>
              </a:lnSpc>
              <a:buFont typeface="Arial" charset="0"/>
              <a:buNone/>
            </a:pPr>
            <a:r>
              <a:rPr lang="en-US" sz="1800" dirty="0" smtClean="0"/>
              <a:t>	</a:t>
            </a:r>
          </a:p>
          <a:p>
            <a:pPr algn="r" eaLnBrk="1" hangingPunct="1">
              <a:lnSpc>
                <a:spcPct val="90000"/>
              </a:lnSpc>
              <a:buFont typeface="Arial" charset="0"/>
              <a:buNone/>
            </a:pPr>
            <a:endParaRPr lang="en-US" sz="1800" dirty="0"/>
          </a:p>
          <a:p>
            <a:pPr algn="r" eaLnBrk="1" hangingPunct="1">
              <a:lnSpc>
                <a:spcPct val="90000"/>
              </a:lnSpc>
              <a:buFont typeface="Arial" charset="0"/>
              <a:buNone/>
            </a:pPr>
            <a:endParaRPr lang="en-US" sz="1800" dirty="0" smtClean="0"/>
          </a:p>
          <a:p>
            <a:pPr algn="r" eaLnBrk="1" hangingPunct="1">
              <a:lnSpc>
                <a:spcPct val="90000"/>
              </a:lnSpc>
              <a:buFont typeface="Arial" charset="0"/>
              <a:buNone/>
            </a:pPr>
            <a:endParaRPr lang="en-US" sz="1800" dirty="0"/>
          </a:p>
          <a:p>
            <a:pPr algn="r" eaLnBrk="1" hangingPunct="1">
              <a:lnSpc>
                <a:spcPct val="90000"/>
              </a:lnSpc>
              <a:buFont typeface="Arial" charset="0"/>
              <a:buNone/>
            </a:pPr>
            <a:endParaRPr lang="en-US" sz="1800" dirty="0" smtClean="0"/>
          </a:p>
          <a:p>
            <a:pPr algn="r" eaLnBrk="1" hangingPunct="1">
              <a:lnSpc>
                <a:spcPct val="90000"/>
              </a:lnSpc>
              <a:buFont typeface="Arial" charset="0"/>
              <a:buNone/>
            </a:pPr>
            <a:endParaRPr lang="en-US" sz="1800" dirty="0"/>
          </a:p>
          <a:p>
            <a:pPr algn="r" eaLnBrk="1" hangingPunct="1">
              <a:lnSpc>
                <a:spcPct val="90000"/>
              </a:lnSpc>
              <a:buFont typeface="Arial" charset="0"/>
              <a:buNone/>
            </a:pPr>
            <a:endParaRPr lang="en-US" sz="1800" dirty="0" smtClean="0"/>
          </a:p>
          <a:p>
            <a:pPr algn="r" eaLnBrk="1" hangingPunct="1">
              <a:lnSpc>
                <a:spcPct val="90000"/>
              </a:lnSpc>
              <a:buFont typeface="Arial" charset="0"/>
              <a:buNone/>
            </a:pPr>
            <a:r>
              <a:rPr lang="en-US" sz="1600" dirty="0" smtClean="0"/>
              <a:t>(See </a:t>
            </a:r>
            <a:r>
              <a:rPr lang="en-US" sz="1600" i="1" dirty="0" err="1" smtClean="0"/>
              <a:t>Vasheresse</a:t>
            </a:r>
            <a:r>
              <a:rPr lang="en-US" sz="1600" i="1" dirty="0" smtClean="0"/>
              <a:t> v. Laguna </a:t>
            </a:r>
            <a:r>
              <a:rPr lang="en-US" sz="1600" i="1" dirty="0" err="1" smtClean="0"/>
              <a:t>Salada</a:t>
            </a:r>
            <a:r>
              <a:rPr lang="en-US" sz="1600" i="1" dirty="0" smtClean="0"/>
              <a:t> Union 20 School District</a:t>
            </a:r>
            <a:r>
              <a:rPr lang="en-US" sz="1600" dirty="0" smtClean="0"/>
              <a:t> (N.D. Cal. 2001) 211 F. Supp. </a:t>
            </a:r>
            <a:r>
              <a:rPr lang="en-US" sz="1600" dirty="0" err="1" smtClean="0"/>
              <a:t>2d</a:t>
            </a:r>
            <a:r>
              <a:rPr lang="en-US" sz="1600" dirty="0" smtClean="0"/>
              <a:t> 1150, 1157-1158.)</a:t>
            </a:r>
          </a:p>
        </p:txBody>
      </p:sp>
      <p:sp>
        <p:nvSpPr>
          <p:cNvPr id="74756" name="Text Box 4"/>
          <p:cNvSpPr txBox="1">
            <a:spLocks noChangeArrowheads="1"/>
          </p:cNvSpPr>
          <p:nvPr/>
        </p:nvSpPr>
        <p:spPr bwMode="auto">
          <a:xfrm>
            <a:off x="8229600" y="6400800"/>
            <a:ext cx="5334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21558393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5"/>
          <p:cNvSpPr>
            <a:spLocks noGrp="1"/>
          </p:cNvSpPr>
          <p:nvPr>
            <p:ph type="sldNum" sz="quarter" idx="10"/>
          </p:nvPr>
        </p:nvSpPr>
        <p:spPr bwMode="auto">
          <a:noFill/>
          <a:ln>
            <a:miter lim="800000"/>
            <a:headEnd/>
            <a:tailEnd/>
          </a:ln>
        </p:spPr>
        <p:txBody>
          <a:bodyPr/>
          <a:lstStyle/>
          <a:p>
            <a:fld id="{0BE93FDC-F8B6-43C9-ACD4-6CF024CF487A}" type="slidenum">
              <a:rPr lang="en-US" smtClean="0">
                <a:solidFill>
                  <a:prstClr val="black"/>
                </a:solidFill>
                <a:latin typeface="Franklin Gothic Book"/>
                <a:cs typeface="Arial" charset="0"/>
              </a:rPr>
              <a:pPr/>
              <a:t>25</a:t>
            </a:fld>
            <a:endParaRPr lang="en-US" smtClean="0">
              <a:solidFill>
                <a:prstClr val="black"/>
              </a:solidFill>
              <a:latin typeface="Franklin Gothic Book"/>
              <a:cs typeface="Arial" charset="0"/>
            </a:endParaRPr>
          </a:p>
        </p:txBody>
      </p:sp>
      <p:sp>
        <p:nvSpPr>
          <p:cNvPr id="76802" name="Rectangle 2"/>
          <p:cNvSpPr>
            <a:spLocks noGrp="1" noChangeArrowheads="1"/>
          </p:cNvSpPr>
          <p:nvPr>
            <p:ph type="title" idx="4294967295"/>
          </p:nvPr>
        </p:nvSpPr>
        <p:spPr/>
        <p:txBody>
          <a:bodyPr/>
          <a:lstStyle/>
          <a:p>
            <a:pPr eaLnBrk="1" hangingPunct="1"/>
            <a:r>
              <a:rPr lang="en-US" sz="2800" dirty="0" smtClean="0"/>
              <a:t>Assessment Instruments</a:t>
            </a:r>
          </a:p>
        </p:txBody>
      </p:sp>
      <p:sp>
        <p:nvSpPr>
          <p:cNvPr id="76803" name="Rectangle 3"/>
          <p:cNvSpPr>
            <a:spLocks noGrp="1" noChangeArrowheads="1"/>
          </p:cNvSpPr>
          <p:nvPr>
            <p:ph type="body" idx="4294967295"/>
          </p:nvPr>
        </p:nvSpPr>
        <p:spPr>
          <a:xfrm>
            <a:off x="533400" y="1393823"/>
            <a:ext cx="8077200" cy="4854577"/>
          </a:xfrm>
        </p:spPr>
        <p:txBody>
          <a:bodyPr/>
          <a:lstStyle/>
          <a:p>
            <a:pPr eaLnBrk="1" hangingPunct="1">
              <a:lnSpc>
                <a:spcPct val="80000"/>
              </a:lnSpc>
            </a:pPr>
            <a:r>
              <a:rPr lang="en-US" sz="2400" dirty="0" smtClean="0"/>
              <a:t>Assessors must use “technically </a:t>
            </a:r>
          </a:p>
          <a:p>
            <a:pPr marL="0" indent="0" eaLnBrk="1" hangingPunct="1">
              <a:lnSpc>
                <a:spcPct val="80000"/>
              </a:lnSpc>
              <a:buNone/>
            </a:pPr>
            <a:r>
              <a:rPr lang="en-US" sz="2400" dirty="0" smtClean="0"/>
              <a:t>   sound instruments that may </a:t>
            </a:r>
          </a:p>
          <a:p>
            <a:pPr marL="0" indent="0" eaLnBrk="1" hangingPunct="1">
              <a:lnSpc>
                <a:spcPct val="80000"/>
              </a:lnSpc>
              <a:buNone/>
            </a:pPr>
            <a:r>
              <a:rPr lang="en-US" sz="2400" dirty="0" smtClean="0"/>
              <a:t>   assess the relative contribution </a:t>
            </a:r>
          </a:p>
          <a:p>
            <a:pPr marL="0" indent="0" eaLnBrk="1" hangingPunct="1">
              <a:lnSpc>
                <a:spcPct val="80000"/>
              </a:lnSpc>
              <a:buNone/>
            </a:pPr>
            <a:r>
              <a:rPr lang="en-US" sz="2400" dirty="0" smtClean="0"/>
              <a:t>   of cognitive and behavioral </a:t>
            </a:r>
          </a:p>
          <a:p>
            <a:pPr marL="0" indent="0" eaLnBrk="1" hangingPunct="1">
              <a:lnSpc>
                <a:spcPct val="80000"/>
              </a:lnSpc>
              <a:buNone/>
            </a:pPr>
            <a:r>
              <a:rPr lang="en-US" sz="2400" dirty="0" smtClean="0"/>
              <a:t>   facts, in addition to physical or </a:t>
            </a:r>
          </a:p>
          <a:p>
            <a:pPr marL="0" indent="0" eaLnBrk="1" hangingPunct="1">
              <a:lnSpc>
                <a:spcPct val="80000"/>
              </a:lnSpc>
              <a:buNone/>
            </a:pPr>
            <a:r>
              <a:rPr lang="en-US" sz="2400" dirty="0" smtClean="0"/>
              <a:t>   developmental factors.”</a:t>
            </a:r>
          </a:p>
          <a:p>
            <a:pPr eaLnBrk="1" hangingPunct="1">
              <a:lnSpc>
                <a:spcPct val="80000"/>
              </a:lnSpc>
            </a:pPr>
            <a:endParaRPr lang="en-US" sz="2800" dirty="0" smtClean="0"/>
          </a:p>
          <a:p>
            <a:pPr algn="r" eaLnBrk="1" hangingPunct="1">
              <a:lnSpc>
                <a:spcPct val="80000"/>
              </a:lnSpc>
              <a:buFont typeface="Arial" charset="0"/>
              <a:buNone/>
            </a:pPr>
            <a:r>
              <a:rPr lang="en-US" sz="2000" dirty="0" smtClean="0"/>
              <a:t>	</a:t>
            </a:r>
          </a:p>
          <a:p>
            <a:pPr algn="r" eaLnBrk="1" hangingPunct="1">
              <a:lnSpc>
                <a:spcPct val="80000"/>
              </a:lnSpc>
              <a:buFont typeface="Arial" charset="0"/>
              <a:buNone/>
            </a:pPr>
            <a:endParaRPr lang="en-US" sz="2000" dirty="0"/>
          </a:p>
          <a:p>
            <a:pPr algn="r" eaLnBrk="1" hangingPunct="1">
              <a:lnSpc>
                <a:spcPct val="80000"/>
              </a:lnSpc>
              <a:buFont typeface="Arial" charset="0"/>
              <a:buNone/>
            </a:pPr>
            <a:endParaRPr lang="en-US" sz="2000" dirty="0"/>
          </a:p>
          <a:p>
            <a:pPr algn="r" eaLnBrk="1" hangingPunct="1">
              <a:lnSpc>
                <a:spcPct val="80000"/>
              </a:lnSpc>
              <a:buFont typeface="Arial" charset="0"/>
              <a:buNone/>
            </a:pPr>
            <a:endParaRPr lang="en-US" sz="2000" dirty="0" smtClean="0"/>
          </a:p>
          <a:p>
            <a:pPr algn="r" eaLnBrk="1" hangingPunct="1">
              <a:lnSpc>
                <a:spcPct val="80000"/>
              </a:lnSpc>
              <a:buFont typeface="Arial" charset="0"/>
              <a:buNone/>
            </a:pPr>
            <a:r>
              <a:rPr lang="en-US" sz="1600" dirty="0" smtClean="0"/>
              <a:t> </a:t>
            </a:r>
          </a:p>
          <a:p>
            <a:pPr algn="r" eaLnBrk="1" hangingPunct="1">
              <a:lnSpc>
                <a:spcPct val="80000"/>
              </a:lnSpc>
              <a:buFont typeface="Arial" charset="0"/>
              <a:buNone/>
            </a:pPr>
            <a:r>
              <a:rPr lang="en-US" sz="1600" dirty="0" smtClean="0"/>
              <a:t>(20 </a:t>
            </a:r>
            <a:r>
              <a:rPr lang="en-US" sz="1600" dirty="0" err="1" smtClean="0"/>
              <a:t>U.S.C</a:t>
            </a:r>
            <a:r>
              <a:rPr lang="en-US" sz="1600" dirty="0" smtClean="0"/>
              <a:t>. § 1414(b)(2)(C); 34 </a:t>
            </a:r>
            <a:r>
              <a:rPr lang="en-US" sz="1600" dirty="0" err="1" smtClean="0"/>
              <a:t>C.F.R</a:t>
            </a:r>
            <a:r>
              <a:rPr lang="en-US" sz="1600" dirty="0" smtClean="0"/>
              <a:t>. § 300.304 (b)(3).)</a:t>
            </a:r>
          </a:p>
        </p:txBody>
      </p:sp>
      <p:pic>
        <p:nvPicPr>
          <p:cNvPr id="76804" name="Picture 4" descr="academic,algebra,boys,chalkboards,classrooms,eyeglasses,hands in hair,kids,math,people,students,studying"/>
          <p:cNvPicPr>
            <a:picLocks noChangeAspect="1" noChangeArrowheads="1"/>
          </p:cNvPicPr>
          <p:nvPr/>
        </p:nvPicPr>
        <p:blipFill>
          <a:blip r:embed="rId2"/>
          <a:srcRect l="40741"/>
          <a:stretch>
            <a:fillRect/>
          </a:stretch>
        </p:blipFill>
        <p:spPr bwMode="auto">
          <a:xfrm>
            <a:off x="6096000" y="1386348"/>
            <a:ext cx="2514600" cy="4191000"/>
          </a:xfrm>
          <a:prstGeom prst="rect">
            <a:avLst/>
          </a:prstGeom>
          <a:noFill/>
          <a:ln w="9525">
            <a:noFill/>
            <a:miter lim="800000"/>
            <a:headEnd/>
            <a:tailEnd/>
          </a:ln>
        </p:spPr>
      </p:pic>
      <p:sp>
        <p:nvSpPr>
          <p:cNvPr id="76805" name="Text Box 5"/>
          <p:cNvSpPr txBox="1">
            <a:spLocks noChangeArrowheads="1"/>
          </p:cNvSpPr>
          <p:nvPr/>
        </p:nvSpPr>
        <p:spPr bwMode="auto">
          <a:xfrm>
            <a:off x="8382000" y="6248400"/>
            <a:ext cx="3810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28844145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p:cNvSpPr>
            <a:spLocks noGrp="1"/>
          </p:cNvSpPr>
          <p:nvPr>
            <p:ph type="sldNum" sz="quarter" idx="10"/>
          </p:nvPr>
        </p:nvSpPr>
        <p:spPr bwMode="auto">
          <a:noFill/>
          <a:ln>
            <a:miter lim="800000"/>
            <a:headEnd/>
            <a:tailEnd/>
          </a:ln>
        </p:spPr>
        <p:txBody>
          <a:bodyPr/>
          <a:lstStyle/>
          <a:p>
            <a:fld id="{83F8007D-68E5-4C2B-BE40-60E3169322AA}" type="slidenum">
              <a:rPr lang="en-US" smtClean="0">
                <a:solidFill>
                  <a:prstClr val="black"/>
                </a:solidFill>
                <a:latin typeface="Franklin Gothic Book"/>
                <a:cs typeface="Arial" charset="0"/>
              </a:rPr>
              <a:pPr/>
              <a:t>26</a:t>
            </a:fld>
            <a:endParaRPr lang="en-US" smtClean="0">
              <a:solidFill>
                <a:prstClr val="black"/>
              </a:solidFill>
              <a:latin typeface="Franklin Gothic Book"/>
              <a:cs typeface="Arial" charset="0"/>
            </a:endParaRPr>
          </a:p>
        </p:txBody>
      </p:sp>
      <p:sp>
        <p:nvSpPr>
          <p:cNvPr id="77826" name="Rectangle 2"/>
          <p:cNvSpPr>
            <a:spLocks noGrp="1" noChangeArrowheads="1"/>
          </p:cNvSpPr>
          <p:nvPr>
            <p:ph type="title" idx="4294967295"/>
          </p:nvPr>
        </p:nvSpPr>
        <p:spPr/>
        <p:txBody>
          <a:bodyPr/>
          <a:lstStyle/>
          <a:p>
            <a:pPr eaLnBrk="1" hangingPunct="1"/>
            <a:r>
              <a:rPr lang="en-US" sz="2800" dirty="0" smtClean="0"/>
              <a:t>Assessment Instruments</a:t>
            </a:r>
          </a:p>
        </p:txBody>
      </p:sp>
      <p:sp>
        <p:nvSpPr>
          <p:cNvPr id="77827" name="Rectangle 3"/>
          <p:cNvSpPr>
            <a:spLocks noGrp="1" noChangeArrowheads="1"/>
          </p:cNvSpPr>
          <p:nvPr>
            <p:ph type="body" idx="4294967295"/>
          </p:nvPr>
        </p:nvSpPr>
        <p:spPr>
          <a:xfrm>
            <a:off x="609600" y="1447800"/>
            <a:ext cx="8229600" cy="4419600"/>
          </a:xfrm>
        </p:spPr>
        <p:txBody>
          <a:bodyPr/>
          <a:lstStyle/>
          <a:p>
            <a:pPr eaLnBrk="1" hangingPunct="1">
              <a:lnSpc>
                <a:spcPct val="90000"/>
              </a:lnSpc>
            </a:pPr>
            <a:r>
              <a:rPr lang="en-US" sz="2800" dirty="0" smtClean="0"/>
              <a:t>“Technically sound instruments” generally refers to assessments that have been shown through research to be valid and reliable.</a:t>
            </a:r>
          </a:p>
          <a:p>
            <a:pPr algn="r" eaLnBrk="1" hangingPunct="1">
              <a:lnSpc>
                <a:spcPct val="90000"/>
              </a:lnSpc>
              <a:buFont typeface="Arial" charset="0"/>
              <a:buNone/>
            </a:pPr>
            <a:r>
              <a:rPr lang="en-US" sz="2000" dirty="0" smtClean="0"/>
              <a:t>	</a:t>
            </a:r>
          </a:p>
          <a:p>
            <a:pPr algn="r" eaLnBrk="1" hangingPunct="1">
              <a:lnSpc>
                <a:spcPct val="90000"/>
              </a:lnSpc>
              <a:buFont typeface="Arial" charset="0"/>
              <a:buNone/>
            </a:pPr>
            <a:endParaRPr lang="en-US" sz="2000" dirty="0"/>
          </a:p>
          <a:p>
            <a:pPr algn="r" eaLnBrk="1" hangingPunct="1">
              <a:lnSpc>
                <a:spcPct val="90000"/>
              </a:lnSpc>
              <a:buFont typeface="Arial" charset="0"/>
              <a:buNone/>
            </a:pPr>
            <a:endParaRPr lang="en-US" sz="2000" dirty="0" smtClean="0"/>
          </a:p>
          <a:p>
            <a:pPr algn="r" eaLnBrk="1" hangingPunct="1">
              <a:lnSpc>
                <a:spcPct val="90000"/>
              </a:lnSpc>
              <a:buFont typeface="Arial" charset="0"/>
              <a:buNone/>
            </a:pPr>
            <a:endParaRPr lang="en-US" sz="2000" dirty="0"/>
          </a:p>
          <a:p>
            <a:pPr algn="r" eaLnBrk="1" hangingPunct="1">
              <a:lnSpc>
                <a:spcPct val="90000"/>
              </a:lnSpc>
              <a:buFont typeface="Arial" charset="0"/>
              <a:buNone/>
            </a:pPr>
            <a:endParaRPr lang="en-US" sz="2000" dirty="0" smtClean="0"/>
          </a:p>
          <a:p>
            <a:pPr algn="r" eaLnBrk="1" hangingPunct="1">
              <a:lnSpc>
                <a:spcPct val="90000"/>
              </a:lnSpc>
              <a:buFont typeface="Arial" charset="0"/>
              <a:buNone/>
            </a:pPr>
            <a:endParaRPr lang="en-US" sz="2000" dirty="0"/>
          </a:p>
          <a:p>
            <a:pPr algn="r" eaLnBrk="1" hangingPunct="1">
              <a:lnSpc>
                <a:spcPct val="90000"/>
              </a:lnSpc>
              <a:buFont typeface="Arial" charset="0"/>
              <a:buNone/>
            </a:pPr>
            <a:r>
              <a:rPr lang="en-US" sz="1600" dirty="0" smtClean="0"/>
              <a:t>(Assistance to States for the Education of Children With Disabilities and Preschool Grants for Children With Disabilities, 71 Fed. Reg. 46540-46541, 46642 (Aug. 14, 2006).)</a:t>
            </a:r>
          </a:p>
          <a:p>
            <a:pPr eaLnBrk="1" hangingPunct="1">
              <a:lnSpc>
                <a:spcPct val="90000"/>
              </a:lnSpc>
            </a:pPr>
            <a:endParaRPr lang="en-US" sz="2000" dirty="0" smtClean="0"/>
          </a:p>
        </p:txBody>
      </p:sp>
      <p:sp>
        <p:nvSpPr>
          <p:cNvPr id="77828" name="Text Box 4"/>
          <p:cNvSpPr txBox="1">
            <a:spLocks noChangeArrowheads="1"/>
          </p:cNvSpPr>
          <p:nvPr/>
        </p:nvSpPr>
        <p:spPr bwMode="auto">
          <a:xfrm>
            <a:off x="8305800" y="6400800"/>
            <a:ext cx="5334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390064358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p:cNvSpPr>
            <a:spLocks noGrp="1"/>
          </p:cNvSpPr>
          <p:nvPr>
            <p:ph type="sldNum" sz="quarter" idx="10"/>
          </p:nvPr>
        </p:nvSpPr>
        <p:spPr bwMode="auto">
          <a:noFill/>
          <a:ln>
            <a:miter lim="800000"/>
            <a:headEnd/>
            <a:tailEnd/>
          </a:ln>
        </p:spPr>
        <p:txBody>
          <a:bodyPr/>
          <a:lstStyle/>
          <a:p>
            <a:fld id="{7E3B8F17-AF05-451E-AE82-E98D16BDDC3C}" type="slidenum">
              <a:rPr lang="en-US" smtClean="0">
                <a:solidFill>
                  <a:prstClr val="black"/>
                </a:solidFill>
                <a:latin typeface="Franklin Gothic Book"/>
                <a:cs typeface="Arial" charset="0"/>
              </a:rPr>
              <a:pPr/>
              <a:t>27</a:t>
            </a:fld>
            <a:endParaRPr lang="en-US" smtClean="0">
              <a:solidFill>
                <a:prstClr val="black"/>
              </a:solidFill>
              <a:latin typeface="Franklin Gothic Book"/>
              <a:cs typeface="Arial" charset="0"/>
            </a:endParaRPr>
          </a:p>
        </p:txBody>
      </p:sp>
      <p:pic>
        <p:nvPicPr>
          <p:cNvPr id="78850" name="Picture 4" descr="children,cross guards,roads,safety vests,signs,stop,traffic signals,transportation,concepts"/>
          <p:cNvPicPr>
            <a:picLocks noChangeAspect="1" noChangeArrowheads="1"/>
          </p:cNvPicPr>
          <p:nvPr/>
        </p:nvPicPr>
        <p:blipFill>
          <a:blip r:embed="rId3"/>
          <a:srcRect/>
          <a:stretch>
            <a:fillRect/>
          </a:stretch>
        </p:blipFill>
        <p:spPr bwMode="auto">
          <a:xfrm>
            <a:off x="6572864" y="1905000"/>
            <a:ext cx="2438400" cy="3886200"/>
          </a:xfrm>
          <a:prstGeom prst="rect">
            <a:avLst/>
          </a:prstGeom>
          <a:noFill/>
          <a:ln w="9525">
            <a:noFill/>
            <a:miter lim="800000"/>
            <a:headEnd/>
            <a:tailEnd/>
          </a:ln>
        </p:spPr>
      </p:pic>
      <p:sp>
        <p:nvSpPr>
          <p:cNvPr id="78851" name="Rectangle 2"/>
          <p:cNvSpPr>
            <a:spLocks noGrp="1" noChangeArrowheads="1"/>
          </p:cNvSpPr>
          <p:nvPr>
            <p:ph type="title" idx="4294967295"/>
          </p:nvPr>
        </p:nvSpPr>
        <p:spPr/>
        <p:txBody>
          <a:bodyPr/>
          <a:lstStyle/>
          <a:p>
            <a:pPr eaLnBrk="1" hangingPunct="1"/>
            <a:r>
              <a:rPr lang="en-US" sz="2800" dirty="0" smtClean="0"/>
              <a:t>Assessment Instruments</a:t>
            </a:r>
          </a:p>
        </p:txBody>
      </p:sp>
      <p:sp>
        <p:nvSpPr>
          <p:cNvPr id="78852" name="Rectangle 3"/>
          <p:cNvSpPr>
            <a:spLocks noGrp="1" noChangeArrowheads="1"/>
          </p:cNvSpPr>
          <p:nvPr>
            <p:ph type="body" idx="4294967295"/>
          </p:nvPr>
        </p:nvSpPr>
        <p:spPr>
          <a:xfrm>
            <a:off x="457199" y="1371600"/>
            <a:ext cx="6430297" cy="4419600"/>
          </a:xfrm>
        </p:spPr>
        <p:txBody>
          <a:bodyPr/>
          <a:lstStyle/>
          <a:p>
            <a:pPr eaLnBrk="1" hangingPunct="1"/>
            <a:r>
              <a:rPr lang="en-US" sz="2400" dirty="0" smtClean="0"/>
              <a:t>Common </a:t>
            </a:r>
            <a:r>
              <a:rPr lang="en-US" sz="2400" b="1" dirty="0" smtClean="0">
                <a:solidFill>
                  <a:srgbClr val="FF0000"/>
                </a:solidFill>
              </a:rPr>
              <a:t>errors</a:t>
            </a:r>
            <a:r>
              <a:rPr lang="en-US" sz="2400" dirty="0" smtClean="0"/>
              <a:t> in selection of assessment instruments:</a:t>
            </a:r>
          </a:p>
          <a:p>
            <a:pPr lvl="1" eaLnBrk="1" hangingPunct="1"/>
            <a:r>
              <a:rPr lang="en-US" sz="2400" dirty="0" smtClean="0"/>
              <a:t>Outdated assessment instruments.</a:t>
            </a:r>
          </a:p>
          <a:p>
            <a:pPr lvl="1" eaLnBrk="1" hangingPunct="1"/>
            <a:r>
              <a:rPr lang="en-US" sz="2400" dirty="0" smtClean="0"/>
              <a:t>Standardized cognitive assessments for African-American students.</a:t>
            </a:r>
          </a:p>
          <a:p>
            <a:pPr lvl="1" eaLnBrk="1" hangingPunct="1"/>
            <a:endParaRPr lang="en-US" sz="2400" dirty="0" smtClean="0"/>
          </a:p>
          <a:p>
            <a:pPr lvl="1" eaLnBrk="1" hangingPunct="1">
              <a:buFont typeface="Arial" charset="0"/>
              <a:buNone/>
            </a:pPr>
            <a:endParaRPr lang="en-US" dirty="0" smtClean="0"/>
          </a:p>
          <a:p>
            <a:pPr lvl="1" eaLnBrk="1" hangingPunct="1"/>
            <a:endParaRPr lang="en-US" dirty="0" smtClean="0"/>
          </a:p>
        </p:txBody>
      </p:sp>
      <p:sp>
        <p:nvSpPr>
          <p:cNvPr id="78853" name="Text Box 5"/>
          <p:cNvSpPr txBox="1">
            <a:spLocks noChangeArrowheads="1"/>
          </p:cNvSpPr>
          <p:nvPr/>
        </p:nvSpPr>
        <p:spPr bwMode="auto">
          <a:xfrm>
            <a:off x="8229600" y="6324600"/>
            <a:ext cx="4572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12120073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5"/>
          <p:cNvSpPr>
            <a:spLocks noGrp="1"/>
          </p:cNvSpPr>
          <p:nvPr>
            <p:ph type="sldNum" sz="quarter" idx="10"/>
          </p:nvPr>
        </p:nvSpPr>
        <p:spPr bwMode="auto">
          <a:noFill/>
          <a:ln>
            <a:miter lim="800000"/>
            <a:headEnd/>
            <a:tailEnd/>
          </a:ln>
        </p:spPr>
        <p:txBody>
          <a:bodyPr/>
          <a:lstStyle/>
          <a:p>
            <a:fld id="{CB8CE8D0-2228-4B55-8E34-6A98AA33DBDB}" type="slidenum">
              <a:rPr lang="en-US" smtClean="0">
                <a:solidFill>
                  <a:prstClr val="black"/>
                </a:solidFill>
                <a:latin typeface="Franklin Gothic Book"/>
                <a:cs typeface="Arial" charset="0"/>
              </a:rPr>
              <a:pPr/>
              <a:t>28</a:t>
            </a:fld>
            <a:endParaRPr lang="en-US" smtClean="0">
              <a:solidFill>
                <a:prstClr val="black"/>
              </a:solidFill>
              <a:latin typeface="Franklin Gothic Book"/>
              <a:cs typeface="Arial" charset="0"/>
            </a:endParaRPr>
          </a:p>
        </p:txBody>
      </p:sp>
      <p:sp>
        <p:nvSpPr>
          <p:cNvPr id="80898" name="Rectangle 2"/>
          <p:cNvSpPr>
            <a:spLocks noGrp="1" noChangeArrowheads="1"/>
          </p:cNvSpPr>
          <p:nvPr>
            <p:ph type="title" idx="4294967295"/>
          </p:nvPr>
        </p:nvSpPr>
        <p:spPr/>
        <p:txBody>
          <a:bodyPr/>
          <a:lstStyle/>
          <a:p>
            <a:pPr eaLnBrk="1" hangingPunct="1"/>
            <a:r>
              <a:rPr lang="en-US" sz="2800" dirty="0" smtClean="0"/>
              <a:t>Assessment Instruments</a:t>
            </a:r>
          </a:p>
        </p:txBody>
      </p:sp>
      <p:sp>
        <p:nvSpPr>
          <p:cNvPr id="80899" name="Rectangle 3"/>
          <p:cNvSpPr>
            <a:spLocks noGrp="1" noChangeArrowheads="1"/>
          </p:cNvSpPr>
          <p:nvPr>
            <p:ph type="body" idx="4294967295"/>
          </p:nvPr>
        </p:nvSpPr>
        <p:spPr>
          <a:xfrm>
            <a:off x="457200" y="1371600"/>
            <a:ext cx="8382000" cy="4419600"/>
          </a:xfrm>
        </p:spPr>
        <p:txBody>
          <a:bodyPr/>
          <a:lstStyle/>
          <a:p>
            <a:pPr eaLnBrk="1" hangingPunct="1"/>
            <a:r>
              <a:rPr lang="en-US" sz="2400" dirty="0" smtClean="0"/>
              <a:t>Common </a:t>
            </a:r>
            <a:r>
              <a:rPr lang="en-US" sz="2400" b="1" dirty="0" smtClean="0">
                <a:solidFill>
                  <a:srgbClr val="FF0000"/>
                </a:solidFill>
              </a:rPr>
              <a:t>errors</a:t>
            </a:r>
            <a:r>
              <a:rPr lang="en-US" sz="2400" dirty="0" smtClean="0"/>
              <a:t> in selection of assessment instruments:</a:t>
            </a:r>
          </a:p>
          <a:p>
            <a:pPr lvl="1" eaLnBrk="1" hangingPunct="1"/>
            <a:r>
              <a:rPr lang="en-US" sz="2400" dirty="0" smtClean="0"/>
              <a:t>Using same instrument less than a year after previous administration.</a:t>
            </a:r>
          </a:p>
          <a:p>
            <a:pPr lvl="1" eaLnBrk="1" hangingPunct="1"/>
            <a:r>
              <a:rPr lang="en-US" sz="2400" dirty="0" smtClean="0"/>
              <a:t>Screening assessments, instead of full-scale, standardized assessments.</a:t>
            </a:r>
          </a:p>
          <a:p>
            <a:pPr lvl="1" eaLnBrk="1" hangingPunct="1"/>
            <a:r>
              <a:rPr lang="en-US" sz="2400" dirty="0" smtClean="0"/>
              <a:t>Using instrument outside normed ages.</a:t>
            </a:r>
          </a:p>
          <a:p>
            <a:pPr eaLnBrk="1" hangingPunct="1"/>
            <a:endParaRPr lang="en-US" sz="2400" dirty="0" smtClean="0"/>
          </a:p>
        </p:txBody>
      </p:sp>
      <p:sp>
        <p:nvSpPr>
          <p:cNvPr id="80900" name="Text Box 4"/>
          <p:cNvSpPr txBox="1">
            <a:spLocks noChangeArrowheads="1"/>
          </p:cNvSpPr>
          <p:nvPr/>
        </p:nvSpPr>
        <p:spPr bwMode="auto">
          <a:xfrm>
            <a:off x="8305800" y="6324600"/>
            <a:ext cx="5334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41412206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5"/>
          <p:cNvSpPr>
            <a:spLocks noGrp="1"/>
          </p:cNvSpPr>
          <p:nvPr>
            <p:ph type="sldNum" sz="quarter" idx="10"/>
          </p:nvPr>
        </p:nvSpPr>
        <p:spPr bwMode="auto">
          <a:noFill/>
          <a:ln>
            <a:miter lim="800000"/>
            <a:headEnd/>
            <a:tailEnd/>
          </a:ln>
        </p:spPr>
        <p:txBody>
          <a:bodyPr/>
          <a:lstStyle/>
          <a:p>
            <a:fld id="{5A61E7ED-B0B0-4C58-8BCC-0F5A933C5A63}" type="slidenum">
              <a:rPr lang="en-US" smtClean="0">
                <a:solidFill>
                  <a:prstClr val="black"/>
                </a:solidFill>
                <a:latin typeface="Franklin Gothic Book"/>
                <a:cs typeface="Arial" charset="0"/>
              </a:rPr>
              <a:pPr/>
              <a:t>29</a:t>
            </a:fld>
            <a:endParaRPr lang="en-US" smtClean="0">
              <a:solidFill>
                <a:prstClr val="black"/>
              </a:solidFill>
              <a:latin typeface="Franklin Gothic Book"/>
              <a:cs typeface="Arial" charset="0"/>
            </a:endParaRPr>
          </a:p>
        </p:txBody>
      </p:sp>
      <p:sp>
        <p:nvSpPr>
          <p:cNvPr id="82946" name="Rectangle 2"/>
          <p:cNvSpPr>
            <a:spLocks noGrp="1" noChangeArrowheads="1"/>
          </p:cNvSpPr>
          <p:nvPr>
            <p:ph type="title" idx="4294967295"/>
          </p:nvPr>
        </p:nvSpPr>
        <p:spPr/>
        <p:txBody>
          <a:bodyPr/>
          <a:lstStyle/>
          <a:p>
            <a:pPr eaLnBrk="1" hangingPunct="1"/>
            <a:r>
              <a:rPr lang="en-US" sz="2800" dirty="0" smtClean="0"/>
              <a:t>Assessment Instruments</a:t>
            </a:r>
            <a:r>
              <a:rPr lang="en-US" dirty="0" smtClean="0"/>
              <a:t>	</a:t>
            </a:r>
          </a:p>
        </p:txBody>
      </p:sp>
      <p:sp>
        <p:nvSpPr>
          <p:cNvPr id="82947" name="Rectangle 3"/>
          <p:cNvSpPr>
            <a:spLocks noGrp="1" noChangeArrowheads="1"/>
          </p:cNvSpPr>
          <p:nvPr>
            <p:ph type="body" idx="4294967295"/>
          </p:nvPr>
        </p:nvSpPr>
        <p:spPr>
          <a:xfrm>
            <a:off x="457200" y="1295400"/>
            <a:ext cx="7848600" cy="4419600"/>
          </a:xfrm>
        </p:spPr>
        <p:txBody>
          <a:bodyPr/>
          <a:lstStyle/>
          <a:p>
            <a:pPr eaLnBrk="1" hangingPunct="1">
              <a:lnSpc>
                <a:spcPct val="90000"/>
              </a:lnSpc>
            </a:pPr>
            <a:r>
              <a:rPr lang="en-US" sz="2800" dirty="0" smtClean="0"/>
              <a:t>Review results for correct scoring:</a:t>
            </a:r>
          </a:p>
          <a:p>
            <a:pPr eaLnBrk="1" hangingPunct="1">
              <a:lnSpc>
                <a:spcPct val="90000"/>
              </a:lnSpc>
            </a:pPr>
            <a:endParaRPr lang="en-US" sz="2800" dirty="0" smtClean="0"/>
          </a:p>
          <a:p>
            <a:pPr eaLnBrk="1" hangingPunct="1">
              <a:lnSpc>
                <a:spcPct val="90000"/>
              </a:lnSpc>
              <a:buFont typeface="Arial" charset="0"/>
              <a:buNone/>
            </a:pPr>
            <a:r>
              <a:rPr lang="en-US" sz="2400" b="1" dirty="0" smtClean="0"/>
              <a:t>	</a:t>
            </a:r>
            <a:r>
              <a:rPr lang="en-US" sz="2800" b="1" dirty="0" smtClean="0"/>
              <a:t>The District’s assessor’s “scoring errors raised questions about the integrity and validity of the assessment as a whole.” </a:t>
            </a:r>
          </a:p>
          <a:p>
            <a:pPr eaLnBrk="1" hangingPunct="1">
              <a:lnSpc>
                <a:spcPct val="90000"/>
              </a:lnSpc>
              <a:buFont typeface="Arial" charset="0"/>
              <a:buNone/>
            </a:pPr>
            <a:endParaRPr lang="en-US" sz="2400" b="1" dirty="0" smtClean="0"/>
          </a:p>
          <a:p>
            <a:pPr algn="r" eaLnBrk="1" hangingPunct="1">
              <a:lnSpc>
                <a:spcPct val="90000"/>
              </a:lnSpc>
              <a:spcBef>
                <a:spcPct val="10000"/>
              </a:spcBef>
              <a:buFont typeface="Arial" charset="0"/>
              <a:buNone/>
            </a:pPr>
            <a:r>
              <a:rPr lang="en-US" sz="1500" dirty="0" smtClean="0"/>
              <a:t>	</a:t>
            </a:r>
            <a:endParaRPr lang="en-US" sz="1600" dirty="0" smtClean="0"/>
          </a:p>
          <a:p>
            <a:pPr algn="r" eaLnBrk="1" hangingPunct="1">
              <a:lnSpc>
                <a:spcPct val="90000"/>
              </a:lnSpc>
              <a:spcBef>
                <a:spcPct val="10000"/>
              </a:spcBef>
              <a:buFont typeface="Arial" charset="0"/>
              <a:buNone/>
            </a:pPr>
            <a:endParaRPr lang="en-US" sz="1600" i="1" dirty="0"/>
          </a:p>
          <a:p>
            <a:pPr algn="r" eaLnBrk="1" hangingPunct="1">
              <a:lnSpc>
                <a:spcPct val="90000"/>
              </a:lnSpc>
              <a:spcBef>
                <a:spcPct val="10000"/>
              </a:spcBef>
              <a:buFont typeface="Arial" charset="0"/>
              <a:buNone/>
            </a:pPr>
            <a:endParaRPr lang="en-US" sz="1600" i="1" dirty="0" smtClean="0"/>
          </a:p>
          <a:p>
            <a:pPr algn="r" eaLnBrk="1" hangingPunct="1">
              <a:lnSpc>
                <a:spcPct val="90000"/>
              </a:lnSpc>
              <a:spcBef>
                <a:spcPct val="10000"/>
              </a:spcBef>
              <a:buFont typeface="Arial" charset="0"/>
              <a:buNone/>
            </a:pPr>
            <a:endParaRPr lang="en-US" sz="1600" i="1" dirty="0"/>
          </a:p>
          <a:p>
            <a:pPr algn="r" eaLnBrk="1" hangingPunct="1">
              <a:lnSpc>
                <a:spcPct val="90000"/>
              </a:lnSpc>
              <a:spcBef>
                <a:spcPct val="10000"/>
              </a:spcBef>
              <a:buFont typeface="Arial" charset="0"/>
              <a:buNone/>
            </a:pPr>
            <a:r>
              <a:rPr lang="en-US" sz="1600" i="1" dirty="0" smtClean="0"/>
              <a:t>Anaheim City Sch. Dist. v. Student</a:t>
            </a:r>
            <a:r>
              <a:rPr lang="en-US" sz="1600" dirty="0" smtClean="0"/>
              <a:t>, OAH No. 2010010357)</a:t>
            </a:r>
          </a:p>
          <a:p>
            <a:pPr eaLnBrk="1" hangingPunct="1">
              <a:lnSpc>
                <a:spcPct val="90000"/>
              </a:lnSpc>
            </a:pPr>
            <a:endParaRPr lang="en-US" sz="2000" dirty="0" smtClean="0"/>
          </a:p>
        </p:txBody>
      </p:sp>
      <p:sp>
        <p:nvSpPr>
          <p:cNvPr id="82948" name="Text Box 4"/>
          <p:cNvSpPr txBox="1">
            <a:spLocks noChangeArrowheads="1"/>
          </p:cNvSpPr>
          <p:nvPr/>
        </p:nvSpPr>
        <p:spPr bwMode="auto">
          <a:xfrm>
            <a:off x="8305800" y="6324600"/>
            <a:ext cx="5334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41827024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0"/>
          </p:nvPr>
        </p:nvSpPr>
        <p:spPr bwMode="auto">
          <a:noFill/>
          <a:ln>
            <a:miter lim="800000"/>
            <a:headEnd/>
            <a:tailEnd/>
          </a:ln>
        </p:spPr>
        <p:txBody>
          <a:bodyPr/>
          <a:lstStyle/>
          <a:p>
            <a:fld id="{DA1F2FEB-1A71-4307-82BE-D0C5668ED3D1}" type="slidenum">
              <a:rPr lang="en-US" smtClean="0">
                <a:solidFill>
                  <a:prstClr val="black"/>
                </a:solidFill>
                <a:latin typeface="Franklin Gothic Book"/>
                <a:cs typeface="Arial" charset="0"/>
              </a:rPr>
              <a:pPr/>
              <a:t>3</a:t>
            </a:fld>
            <a:endParaRPr lang="en-US" smtClean="0">
              <a:solidFill>
                <a:prstClr val="black"/>
              </a:solidFill>
              <a:latin typeface="Franklin Gothic Book"/>
              <a:cs typeface="Arial" charset="0"/>
            </a:endParaRPr>
          </a:p>
        </p:txBody>
      </p:sp>
      <p:sp>
        <p:nvSpPr>
          <p:cNvPr id="34818" name="Rectangle 2"/>
          <p:cNvSpPr>
            <a:spLocks noGrp="1"/>
          </p:cNvSpPr>
          <p:nvPr>
            <p:ph type="title" idx="4294967295"/>
          </p:nvPr>
        </p:nvSpPr>
        <p:spPr/>
        <p:txBody>
          <a:bodyPr/>
          <a:lstStyle/>
          <a:p>
            <a:r>
              <a:rPr lang="en-US" sz="2800" dirty="0" smtClean="0"/>
              <a:t>Special Education Assessments</a:t>
            </a:r>
          </a:p>
        </p:txBody>
      </p:sp>
      <p:sp>
        <p:nvSpPr>
          <p:cNvPr id="34819" name="Rectangle 3"/>
          <p:cNvSpPr>
            <a:spLocks noGrp="1"/>
          </p:cNvSpPr>
          <p:nvPr>
            <p:ph type="body" idx="4294967295"/>
          </p:nvPr>
        </p:nvSpPr>
        <p:spPr/>
        <p:txBody>
          <a:bodyPr/>
          <a:lstStyle/>
          <a:p>
            <a:r>
              <a:rPr lang="en-US" sz="2800" dirty="0" smtClean="0"/>
              <a:t>Assessments:</a:t>
            </a:r>
          </a:p>
          <a:p>
            <a:pPr lvl="1"/>
            <a:r>
              <a:rPr lang="en-US" sz="2400" dirty="0" smtClean="0"/>
              <a:t>They are the </a:t>
            </a:r>
            <a:r>
              <a:rPr lang="en-US" sz="2400" b="1" dirty="0" smtClean="0">
                <a:solidFill>
                  <a:srgbClr val="FF0000"/>
                </a:solidFill>
              </a:rPr>
              <a:t>foundation</a:t>
            </a:r>
            <a:r>
              <a:rPr lang="en-US" sz="2400" dirty="0" smtClean="0"/>
              <a:t> for eligibility, services and placement.  </a:t>
            </a:r>
          </a:p>
          <a:p>
            <a:pPr lvl="1"/>
            <a:endParaRPr lang="en-US" dirty="0" smtClean="0"/>
          </a:p>
          <a:p>
            <a:endParaRPr lang="en-US" dirty="0" smtClean="0"/>
          </a:p>
        </p:txBody>
      </p:sp>
      <p:sp>
        <p:nvSpPr>
          <p:cNvPr id="34820" name="Text Box 4"/>
          <p:cNvSpPr txBox="1">
            <a:spLocks noChangeArrowheads="1"/>
          </p:cNvSpPr>
          <p:nvPr/>
        </p:nvSpPr>
        <p:spPr bwMode="auto">
          <a:xfrm>
            <a:off x="8382000" y="6324600"/>
            <a:ext cx="4572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pic>
        <p:nvPicPr>
          <p:cNvPr id="34821" name="Picture 5"/>
          <p:cNvPicPr>
            <a:picLocks noChangeAspect="1" noChangeArrowheads="1"/>
          </p:cNvPicPr>
          <p:nvPr/>
        </p:nvPicPr>
        <p:blipFill>
          <a:blip r:embed="rId3"/>
          <a:srcRect/>
          <a:stretch>
            <a:fillRect/>
          </a:stretch>
        </p:blipFill>
        <p:spPr bwMode="auto">
          <a:xfrm>
            <a:off x="4876800" y="4114800"/>
            <a:ext cx="2857500" cy="2143125"/>
          </a:xfrm>
          <a:prstGeom prst="rect">
            <a:avLst/>
          </a:prstGeom>
          <a:noFill/>
          <a:ln w="9525">
            <a:noFill/>
            <a:miter lim="800000"/>
            <a:headEnd/>
            <a:tailEnd/>
          </a:ln>
        </p:spPr>
      </p:pic>
      <p:pic>
        <p:nvPicPr>
          <p:cNvPr id="34822" name="Picture 6" descr="magnificent-building-a-foundation-[1]"/>
          <p:cNvPicPr>
            <a:picLocks noChangeAspect="1" noChangeArrowheads="1"/>
          </p:cNvPicPr>
          <p:nvPr/>
        </p:nvPicPr>
        <p:blipFill>
          <a:blip r:embed="rId4"/>
          <a:srcRect/>
          <a:stretch>
            <a:fillRect/>
          </a:stretch>
        </p:blipFill>
        <p:spPr bwMode="auto">
          <a:xfrm>
            <a:off x="1524000" y="2895600"/>
            <a:ext cx="2981325" cy="2238375"/>
          </a:xfrm>
          <a:prstGeom prst="rect">
            <a:avLst/>
          </a:prstGeom>
          <a:noFill/>
          <a:ln w="9525">
            <a:noFill/>
            <a:miter lim="800000"/>
            <a:headEnd/>
            <a:tailEnd/>
          </a:ln>
        </p:spPr>
      </p:pic>
    </p:spTree>
    <p:extLst>
      <p:ext uri="{BB962C8B-B14F-4D97-AF65-F5344CB8AC3E}">
        <p14:creationId xmlns:p14="http://schemas.microsoft.com/office/powerpoint/2010/main" val="13944240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5"/>
          <p:cNvSpPr>
            <a:spLocks noGrp="1"/>
          </p:cNvSpPr>
          <p:nvPr>
            <p:ph type="sldNum" sz="quarter" idx="10"/>
          </p:nvPr>
        </p:nvSpPr>
        <p:spPr bwMode="auto">
          <a:noFill/>
          <a:ln>
            <a:miter lim="800000"/>
            <a:headEnd/>
            <a:tailEnd/>
          </a:ln>
        </p:spPr>
        <p:txBody>
          <a:bodyPr/>
          <a:lstStyle/>
          <a:p>
            <a:fld id="{26E1B137-1388-4A24-942F-0D4DA4D433F9}" type="slidenum">
              <a:rPr lang="en-US" smtClean="0">
                <a:solidFill>
                  <a:prstClr val="black"/>
                </a:solidFill>
                <a:latin typeface="Franklin Gothic Book"/>
                <a:cs typeface="Arial" charset="0"/>
              </a:rPr>
              <a:pPr/>
              <a:t>30</a:t>
            </a:fld>
            <a:endParaRPr lang="en-US" smtClean="0">
              <a:solidFill>
                <a:prstClr val="black"/>
              </a:solidFill>
              <a:latin typeface="Franklin Gothic Book"/>
              <a:cs typeface="Arial" charset="0"/>
            </a:endParaRPr>
          </a:p>
        </p:txBody>
      </p:sp>
      <p:sp>
        <p:nvSpPr>
          <p:cNvPr id="84994" name="Rectangle 2"/>
          <p:cNvSpPr>
            <a:spLocks noGrp="1" noChangeArrowheads="1"/>
          </p:cNvSpPr>
          <p:nvPr>
            <p:ph type="title" idx="4294967295"/>
          </p:nvPr>
        </p:nvSpPr>
        <p:spPr/>
        <p:txBody>
          <a:bodyPr/>
          <a:lstStyle/>
          <a:p>
            <a:pPr eaLnBrk="1" hangingPunct="1"/>
            <a:r>
              <a:rPr lang="en-US" sz="2800" dirty="0" smtClean="0"/>
              <a:t>Protocols</a:t>
            </a:r>
          </a:p>
        </p:txBody>
      </p:sp>
      <p:sp>
        <p:nvSpPr>
          <p:cNvPr id="84995" name="Rectangle 3"/>
          <p:cNvSpPr>
            <a:spLocks noGrp="1" noChangeArrowheads="1"/>
          </p:cNvSpPr>
          <p:nvPr>
            <p:ph type="body" idx="4294967295"/>
          </p:nvPr>
        </p:nvSpPr>
        <p:spPr>
          <a:xfrm>
            <a:off x="457200" y="1447800"/>
            <a:ext cx="8229600" cy="4419600"/>
          </a:xfrm>
        </p:spPr>
        <p:txBody>
          <a:bodyPr/>
          <a:lstStyle/>
          <a:p>
            <a:pPr eaLnBrk="1" hangingPunct="1">
              <a:spcAft>
                <a:spcPct val="20000"/>
              </a:spcAft>
            </a:pPr>
            <a:r>
              <a:rPr lang="en-US" sz="2800" dirty="0" smtClean="0"/>
              <a:t>Administer assessments in accordance with the instructions provided.</a:t>
            </a:r>
            <a:r>
              <a:rPr lang="en-US" dirty="0" smtClean="0"/>
              <a:t> </a:t>
            </a:r>
          </a:p>
          <a:p>
            <a:pPr eaLnBrk="1" hangingPunct="1">
              <a:spcAft>
                <a:spcPct val="20000"/>
              </a:spcAft>
            </a:pPr>
            <a:endParaRPr lang="en-US" dirty="0" smtClean="0"/>
          </a:p>
          <a:p>
            <a:pPr eaLnBrk="1" hangingPunct="1">
              <a:spcAft>
                <a:spcPct val="20000"/>
              </a:spcAft>
              <a:buFont typeface="Arial" charset="0"/>
              <a:buNone/>
            </a:pPr>
            <a:endParaRPr lang="en-US" sz="1600" dirty="0" smtClean="0"/>
          </a:p>
          <a:p>
            <a:pPr eaLnBrk="1" hangingPunct="1">
              <a:spcAft>
                <a:spcPct val="20000"/>
              </a:spcAft>
              <a:buFont typeface="Arial" charset="0"/>
              <a:buNone/>
            </a:pPr>
            <a:endParaRPr lang="en-US" sz="1600" dirty="0"/>
          </a:p>
          <a:p>
            <a:pPr eaLnBrk="1" hangingPunct="1">
              <a:spcAft>
                <a:spcPct val="20000"/>
              </a:spcAft>
              <a:buFont typeface="Arial" charset="0"/>
              <a:buNone/>
            </a:pPr>
            <a:endParaRPr lang="en-US" sz="1600" dirty="0" smtClean="0"/>
          </a:p>
          <a:p>
            <a:pPr eaLnBrk="1" hangingPunct="1">
              <a:spcAft>
                <a:spcPct val="20000"/>
              </a:spcAft>
              <a:buFont typeface="Arial" charset="0"/>
              <a:buNone/>
            </a:pPr>
            <a:endParaRPr lang="en-US" sz="1600" dirty="0"/>
          </a:p>
          <a:p>
            <a:pPr eaLnBrk="1" hangingPunct="1">
              <a:spcAft>
                <a:spcPct val="20000"/>
              </a:spcAft>
              <a:buFont typeface="Arial" charset="0"/>
              <a:buNone/>
            </a:pPr>
            <a:endParaRPr lang="en-US" sz="1600" dirty="0" smtClean="0"/>
          </a:p>
          <a:p>
            <a:pPr eaLnBrk="1" hangingPunct="1">
              <a:spcAft>
                <a:spcPct val="20000"/>
              </a:spcAft>
              <a:buFont typeface="Arial" charset="0"/>
              <a:buNone/>
            </a:pPr>
            <a:endParaRPr lang="en-US" sz="1600" dirty="0"/>
          </a:p>
          <a:p>
            <a:pPr eaLnBrk="1" hangingPunct="1">
              <a:spcAft>
                <a:spcPct val="20000"/>
              </a:spcAft>
              <a:buFont typeface="Arial" charset="0"/>
              <a:buNone/>
            </a:pPr>
            <a:endParaRPr lang="en-US" sz="1600" dirty="0" smtClean="0"/>
          </a:p>
          <a:p>
            <a:pPr eaLnBrk="1" hangingPunct="1">
              <a:spcAft>
                <a:spcPct val="20000"/>
              </a:spcAft>
              <a:buFont typeface="Arial" charset="0"/>
              <a:buNone/>
            </a:pPr>
            <a:endParaRPr lang="en-US" sz="1600" dirty="0"/>
          </a:p>
          <a:p>
            <a:pPr eaLnBrk="1" hangingPunct="1">
              <a:spcAft>
                <a:spcPct val="20000"/>
              </a:spcAft>
              <a:buFont typeface="Arial" charset="0"/>
              <a:buNone/>
            </a:pPr>
            <a:endParaRPr lang="en-US" sz="1600" dirty="0" smtClean="0"/>
          </a:p>
          <a:p>
            <a:pPr algn="r" eaLnBrk="1" hangingPunct="1">
              <a:spcAft>
                <a:spcPct val="20000"/>
              </a:spcAft>
              <a:buFont typeface="Arial" charset="0"/>
              <a:buNone/>
            </a:pPr>
            <a:r>
              <a:rPr lang="en-US" sz="1600" dirty="0" smtClean="0"/>
              <a:t>(Ed. Code § 56320(b)(3)) </a:t>
            </a:r>
          </a:p>
          <a:p>
            <a:pPr eaLnBrk="1" hangingPunct="1"/>
            <a:endParaRPr lang="en-US" sz="2000" dirty="0" smtClean="0"/>
          </a:p>
        </p:txBody>
      </p:sp>
      <p:pic>
        <p:nvPicPr>
          <p:cNvPr id="84996" name="Picture 4" descr="iStock_000012007398XSmall[1]"/>
          <p:cNvPicPr>
            <a:picLocks noChangeAspect="1" noChangeArrowheads="1"/>
          </p:cNvPicPr>
          <p:nvPr/>
        </p:nvPicPr>
        <p:blipFill>
          <a:blip r:embed="rId3"/>
          <a:srcRect/>
          <a:stretch>
            <a:fillRect/>
          </a:stretch>
        </p:blipFill>
        <p:spPr bwMode="auto">
          <a:xfrm>
            <a:off x="5562600" y="2019300"/>
            <a:ext cx="3276600" cy="3276600"/>
          </a:xfrm>
          <a:prstGeom prst="rect">
            <a:avLst/>
          </a:prstGeom>
          <a:noFill/>
          <a:ln w="9525">
            <a:noFill/>
            <a:miter lim="800000"/>
            <a:headEnd/>
            <a:tailEnd/>
          </a:ln>
        </p:spPr>
      </p:pic>
      <p:sp>
        <p:nvSpPr>
          <p:cNvPr id="84997" name="Text Box 5"/>
          <p:cNvSpPr txBox="1">
            <a:spLocks noChangeArrowheads="1"/>
          </p:cNvSpPr>
          <p:nvPr/>
        </p:nvSpPr>
        <p:spPr bwMode="auto">
          <a:xfrm>
            <a:off x="8229600" y="6400800"/>
            <a:ext cx="6096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spTree>
    <p:extLst>
      <p:ext uri="{BB962C8B-B14F-4D97-AF65-F5344CB8AC3E}">
        <p14:creationId xmlns:p14="http://schemas.microsoft.com/office/powerpoint/2010/main" val="19749645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p:cNvSpPr>
            <a:spLocks noGrp="1"/>
          </p:cNvSpPr>
          <p:nvPr>
            <p:ph type="sldNum" sz="quarter" idx="10"/>
          </p:nvPr>
        </p:nvSpPr>
        <p:spPr bwMode="auto">
          <a:noFill/>
          <a:ln>
            <a:miter lim="800000"/>
            <a:headEnd/>
            <a:tailEnd/>
          </a:ln>
        </p:spPr>
        <p:txBody>
          <a:bodyPr/>
          <a:lstStyle/>
          <a:p>
            <a:fld id="{CD47E1EC-F38D-485E-9B3E-D1033941C153}" type="slidenum">
              <a:rPr lang="en-US" smtClean="0">
                <a:solidFill>
                  <a:prstClr val="black"/>
                </a:solidFill>
                <a:latin typeface="Franklin Gothic Book"/>
                <a:cs typeface="Arial" charset="0"/>
              </a:rPr>
              <a:pPr/>
              <a:t>31</a:t>
            </a:fld>
            <a:endParaRPr lang="en-US" smtClean="0">
              <a:solidFill>
                <a:prstClr val="black"/>
              </a:solidFill>
              <a:latin typeface="Franklin Gothic Book"/>
              <a:cs typeface="Arial" charset="0"/>
            </a:endParaRPr>
          </a:p>
        </p:txBody>
      </p:sp>
      <p:sp>
        <p:nvSpPr>
          <p:cNvPr id="8704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87043" name="Rectangle 2"/>
          <p:cNvSpPr>
            <a:spLocks noGrp="1" noChangeArrowheads="1"/>
          </p:cNvSpPr>
          <p:nvPr>
            <p:ph type="title" idx="4294967295"/>
          </p:nvPr>
        </p:nvSpPr>
        <p:spPr/>
        <p:txBody>
          <a:bodyPr/>
          <a:lstStyle/>
          <a:p>
            <a:pPr eaLnBrk="1" hangingPunct="1"/>
            <a:r>
              <a:rPr lang="en-US" sz="2800" dirty="0" smtClean="0"/>
              <a:t>Potential Blind Spots</a:t>
            </a:r>
          </a:p>
        </p:txBody>
      </p:sp>
      <p:sp>
        <p:nvSpPr>
          <p:cNvPr id="87044" name="Rectangle 3"/>
          <p:cNvSpPr>
            <a:spLocks noGrp="1" noChangeArrowheads="1"/>
          </p:cNvSpPr>
          <p:nvPr>
            <p:ph type="body" idx="4294967295"/>
          </p:nvPr>
        </p:nvSpPr>
        <p:spPr/>
        <p:txBody>
          <a:bodyPr/>
          <a:lstStyle/>
          <a:p>
            <a:pPr eaLnBrk="1" hangingPunct="1">
              <a:spcBef>
                <a:spcPct val="10000"/>
              </a:spcBef>
              <a:buClr>
                <a:schemeClr val="tx1"/>
              </a:buClr>
              <a:buFont typeface="Arial" charset="0"/>
              <a:buNone/>
            </a:pPr>
            <a:r>
              <a:rPr lang="en-US" sz="2800" dirty="0" smtClean="0"/>
              <a:t>Problem Areas:</a:t>
            </a:r>
          </a:p>
          <a:p>
            <a:pPr eaLnBrk="1" hangingPunct="1">
              <a:spcBef>
                <a:spcPct val="10000"/>
              </a:spcBef>
              <a:buClr>
                <a:schemeClr val="tx1"/>
              </a:buClr>
            </a:pPr>
            <a:r>
              <a:rPr lang="en-US" sz="2800" dirty="0" smtClean="0"/>
              <a:t>Failing to assess all areas of suspected disability.</a:t>
            </a:r>
          </a:p>
          <a:p>
            <a:pPr eaLnBrk="1" hangingPunct="1">
              <a:spcBef>
                <a:spcPct val="10000"/>
              </a:spcBef>
              <a:buClr>
                <a:schemeClr val="tx1"/>
              </a:buClr>
            </a:pPr>
            <a:endParaRPr lang="en-US" sz="2800" dirty="0" smtClean="0"/>
          </a:p>
          <a:p>
            <a:pPr eaLnBrk="1" hangingPunct="1">
              <a:spcBef>
                <a:spcPct val="10000"/>
              </a:spcBef>
              <a:buClr>
                <a:schemeClr val="tx1"/>
              </a:buClr>
            </a:pPr>
            <a:r>
              <a:rPr lang="en-US" sz="2800" dirty="0" smtClean="0"/>
              <a:t>Poor choice of assessment instruments.</a:t>
            </a:r>
          </a:p>
          <a:p>
            <a:pPr eaLnBrk="1" hangingPunct="1">
              <a:spcBef>
                <a:spcPct val="10000"/>
              </a:spcBef>
              <a:buClr>
                <a:schemeClr val="tx1"/>
              </a:buClr>
            </a:pPr>
            <a:endParaRPr lang="en-US" sz="2800" dirty="0" smtClean="0"/>
          </a:p>
          <a:p>
            <a:pPr eaLnBrk="1" hangingPunct="1">
              <a:spcBef>
                <a:spcPct val="10000"/>
              </a:spcBef>
              <a:buClr>
                <a:schemeClr val="tx1"/>
              </a:buClr>
            </a:pPr>
            <a:r>
              <a:rPr lang="en-US" sz="2800" dirty="0" smtClean="0"/>
              <a:t>Improperly completed protocols – basal/ceiling, added incorrectly.</a:t>
            </a:r>
          </a:p>
          <a:p>
            <a:pPr eaLnBrk="1" hangingPunct="1">
              <a:spcBef>
                <a:spcPct val="10000"/>
              </a:spcBef>
              <a:buClr>
                <a:schemeClr val="tx1"/>
              </a:buClr>
            </a:pPr>
            <a:endParaRPr lang="en-US" sz="2000" dirty="0" smtClean="0"/>
          </a:p>
        </p:txBody>
      </p:sp>
    </p:spTree>
    <p:extLst>
      <p:ext uri="{BB962C8B-B14F-4D97-AF65-F5344CB8AC3E}">
        <p14:creationId xmlns:p14="http://schemas.microsoft.com/office/powerpoint/2010/main" val="348149941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5"/>
          <p:cNvSpPr>
            <a:spLocks noGrp="1"/>
          </p:cNvSpPr>
          <p:nvPr>
            <p:ph type="sldNum" sz="quarter" idx="10"/>
          </p:nvPr>
        </p:nvSpPr>
        <p:spPr bwMode="auto">
          <a:noFill/>
          <a:ln>
            <a:miter lim="800000"/>
            <a:headEnd/>
            <a:tailEnd/>
          </a:ln>
        </p:spPr>
        <p:txBody>
          <a:bodyPr/>
          <a:lstStyle/>
          <a:p>
            <a:fld id="{F0F106FA-A98C-4C7D-8E5C-D9BC382D739B}" type="slidenum">
              <a:rPr lang="en-US" smtClean="0">
                <a:solidFill>
                  <a:prstClr val="black"/>
                </a:solidFill>
                <a:latin typeface="Franklin Gothic Book"/>
                <a:cs typeface="Arial" charset="0"/>
              </a:rPr>
              <a:pPr/>
              <a:t>32</a:t>
            </a:fld>
            <a:endParaRPr lang="en-US" smtClean="0">
              <a:solidFill>
                <a:prstClr val="black"/>
              </a:solidFill>
              <a:latin typeface="Franklin Gothic Book"/>
              <a:cs typeface="Arial" charset="0"/>
            </a:endParaRPr>
          </a:p>
        </p:txBody>
      </p:sp>
      <p:sp>
        <p:nvSpPr>
          <p:cNvPr id="8909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89091" name="Rectangle 2"/>
          <p:cNvSpPr>
            <a:spLocks noGrp="1" noChangeArrowheads="1"/>
          </p:cNvSpPr>
          <p:nvPr>
            <p:ph type="title" idx="4294967295"/>
          </p:nvPr>
        </p:nvSpPr>
        <p:spPr/>
        <p:txBody>
          <a:bodyPr/>
          <a:lstStyle/>
          <a:p>
            <a:pPr eaLnBrk="1" hangingPunct="1"/>
            <a:r>
              <a:rPr lang="en-US" sz="2800" dirty="0" smtClean="0"/>
              <a:t>Potential Blind Spots</a:t>
            </a:r>
          </a:p>
        </p:txBody>
      </p:sp>
      <p:sp>
        <p:nvSpPr>
          <p:cNvPr id="89092" name="Rectangle 3"/>
          <p:cNvSpPr>
            <a:spLocks noGrp="1" noChangeArrowheads="1"/>
          </p:cNvSpPr>
          <p:nvPr>
            <p:ph type="body" idx="4294967295"/>
          </p:nvPr>
        </p:nvSpPr>
        <p:spPr/>
        <p:txBody>
          <a:bodyPr/>
          <a:lstStyle/>
          <a:p>
            <a:pPr eaLnBrk="1" hangingPunct="1">
              <a:spcBef>
                <a:spcPct val="10000"/>
              </a:spcBef>
              <a:buClr>
                <a:schemeClr val="tx1"/>
              </a:buClr>
              <a:buFont typeface="Arial" charset="0"/>
              <a:buNone/>
            </a:pPr>
            <a:r>
              <a:rPr lang="en-US" sz="2800" dirty="0" smtClean="0"/>
              <a:t>Problem Areas:</a:t>
            </a:r>
          </a:p>
          <a:p>
            <a:pPr eaLnBrk="1" hangingPunct="1">
              <a:spcBef>
                <a:spcPct val="10000"/>
              </a:spcBef>
              <a:buClr>
                <a:schemeClr val="tx1"/>
              </a:buClr>
            </a:pPr>
            <a:r>
              <a:rPr lang="en-US" sz="2800" dirty="0" smtClean="0"/>
              <a:t>Failing to observe student and consult with teachers and service providers.</a:t>
            </a:r>
          </a:p>
          <a:p>
            <a:pPr eaLnBrk="1" hangingPunct="1">
              <a:spcBef>
                <a:spcPct val="10000"/>
              </a:spcBef>
              <a:buClr>
                <a:schemeClr val="tx1"/>
              </a:buClr>
            </a:pPr>
            <a:endParaRPr lang="en-US" sz="2800" dirty="0" smtClean="0"/>
          </a:p>
          <a:p>
            <a:pPr eaLnBrk="1" hangingPunct="1">
              <a:spcBef>
                <a:spcPct val="10000"/>
              </a:spcBef>
              <a:buClr>
                <a:schemeClr val="tx1"/>
              </a:buClr>
            </a:pPr>
            <a:r>
              <a:rPr lang="en-US" sz="2800" dirty="0" smtClean="0"/>
              <a:t>Unimpressive assessment reports.</a:t>
            </a:r>
          </a:p>
          <a:p>
            <a:pPr eaLnBrk="1" hangingPunct="1">
              <a:spcBef>
                <a:spcPct val="10000"/>
              </a:spcBef>
              <a:buClr>
                <a:schemeClr val="tx1"/>
              </a:buClr>
            </a:pPr>
            <a:endParaRPr lang="en-US" sz="2800" dirty="0" smtClean="0"/>
          </a:p>
          <a:p>
            <a:pPr eaLnBrk="1" hangingPunct="1">
              <a:spcBef>
                <a:spcPct val="10000"/>
              </a:spcBef>
              <a:buClr>
                <a:schemeClr val="tx1"/>
              </a:buClr>
            </a:pPr>
            <a:r>
              <a:rPr lang="en-US" sz="2800" dirty="0" smtClean="0"/>
              <a:t>Lack of analysis.</a:t>
            </a:r>
          </a:p>
          <a:p>
            <a:pPr eaLnBrk="1" hangingPunct="1">
              <a:spcBef>
                <a:spcPct val="10000"/>
              </a:spcBef>
              <a:buClr>
                <a:schemeClr val="tx1"/>
              </a:buClr>
            </a:pPr>
            <a:endParaRPr lang="en-US" sz="2800" dirty="0" smtClean="0"/>
          </a:p>
          <a:p>
            <a:pPr eaLnBrk="1" hangingPunct="1">
              <a:spcBef>
                <a:spcPct val="10000"/>
              </a:spcBef>
              <a:buClr>
                <a:schemeClr val="tx1"/>
              </a:buClr>
            </a:pPr>
            <a:endParaRPr lang="en-US" sz="2800" dirty="0" smtClean="0"/>
          </a:p>
        </p:txBody>
      </p:sp>
    </p:spTree>
    <p:extLst>
      <p:ext uri="{BB962C8B-B14F-4D97-AF65-F5344CB8AC3E}">
        <p14:creationId xmlns:p14="http://schemas.microsoft.com/office/powerpoint/2010/main" val="14458332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5"/>
          <p:cNvSpPr>
            <a:spLocks noGrp="1"/>
          </p:cNvSpPr>
          <p:nvPr>
            <p:ph type="sldNum" sz="quarter" idx="10"/>
          </p:nvPr>
        </p:nvSpPr>
        <p:spPr bwMode="auto">
          <a:noFill/>
          <a:ln>
            <a:miter lim="800000"/>
            <a:headEnd/>
            <a:tailEnd/>
          </a:ln>
        </p:spPr>
        <p:txBody>
          <a:bodyPr/>
          <a:lstStyle/>
          <a:p>
            <a:fld id="{DC98914D-CC3C-4212-A230-B35BB413225D}" type="slidenum">
              <a:rPr lang="en-US" smtClean="0">
                <a:solidFill>
                  <a:prstClr val="black"/>
                </a:solidFill>
                <a:latin typeface="Franklin Gothic Book"/>
                <a:cs typeface="Arial" charset="0"/>
              </a:rPr>
              <a:pPr/>
              <a:t>33</a:t>
            </a:fld>
            <a:endParaRPr lang="en-US" smtClean="0">
              <a:solidFill>
                <a:prstClr val="black"/>
              </a:solidFill>
              <a:latin typeface="Franklin Gothic Book"/>
              <a:cs typeface="Arial" charset="0"/>
            </a:endParaRPr>
          </a:p>
        </p:txBody>
      </p:sp>
      <p:sp>
        <p:nvSpPr>
          <p:cNvPr id="9113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91139" name="Rectangle 2"/>
          <p:cNvSpPr>
            <a:spLocks noGrp="1" noChangeArrowheads="1"/>
          </p:cNvSpPr>
          <p:nvPr>
            <p:ph type="title" idx="4294967295"/>
          </p:nvPr>
        </p:nvSpPr>
        <p:spPr/>
        <p:txBody>
          <a:bodyPr/>
          <a:lstStyle/>
          <a:p>
            <a:pPr eaLnBrk="1" hangingPunct="1"/>
            <a:r>
              <a:rPr lang="en-US" sz="2800" dirty="0" smtClean="0"/>
              <a:t>Potential Blind Spots</a:t>
            </a:r>
          </a:p>
        </p:txBody>
      </p:sp>
      <p:sp>
        <p:nvSpPr>
          <p:cNvPr id="91140" name="Rectangle 3"/>
          <p:cNvSpPr>
            <a:spLocks noGrp="1" noChangeArrowheads="1"/>
          </p:cNvSpPr>
          <p:nvPr>
            <p:ph type="body" idx="4294967295"/>
          </p:nvPr>
        </p:nvSpPr>
        <p:spPr>
          <a:xfrm>
            <a:off x="457200" y="1379538"/>
            <a:ext cx="8229600" cy="4800600"/>
          </a:xfrm>
        </p:spPr>
        <p:txBody>
          <a:bodyPr/>
          <a:lstStyle/>
          <a:p>
            <a:pPr eaLnBrk="1" hangingPunct="1">
              <a:lnSpc>
                <a:spcPct val="80000"/>
              </a:lnSpc>
              <a:spcBef>
                <a:spcPct val="10000"/>
              </a:spcBef>
              <a:buClr>
                <a:schemeClr val="tx1"/>
              </a:buClr>
              <a:buFont typeface="Arial" charset="0"/>
              <a:buNone/>
            </a:pPr>
            <a:r>
              <a:rPr lang="en-US" sz="2800" dirty="0" smtClean="0"/>
              <a:t>Problem Areas:</a:t>
            </a:r>
          </a:p>
          <a:p>
            <a:pPr eaLnBrk="1" hangingPunct="1">
              <a:lnSpc>
                <a:spcPct val="80000"/>
              </a:lnSpc>
              <a:spcBef>
                <a:spcPct val="10000"/>
              </a:spcBef>
              <a:buClr>
                <a:schemeClr val="tx1"/>
              </a:buClr>
            </a:pPr>
            <a:r>
              <a:rPr lang="en-US" sz="2800" dirty="0" smtClean="0"/>
              <a:t>Appearance of bias.</a:t>
            </a:r>
          </a:p>
          <a:p>
            <a:pPr eaLnBrk="1" hangingPunct="1">
              <a:lnSpc>
                <a:spcPct val="80000"/>
              </a:lnSpc>
              <a:spcAft>
                <a:spcPct val="20000"/>
              </a:spcAft>
            </a:pPr>
            <a:endParaRPr lang="en-US" sz="2800" dirty="0" smtClean="0"/>
          </a:p>
          <a:p>
            <a:pPr eaLnBrk="1" hangingPunct="1">
              <a:lnSpc>
                <a:spcPct val="80000"/>
              </a:lnSpc>
              <a:spcAft>
                <a:spcPct val="20000"/>
              </a:spcAft>
            </a:pPr>
            <a:r>
              <a:rPr lang="en-US" sz="2800" dirty="0" smtClean="0"/>
              <a:t>Embarrassing or substantive typos.</a:t>
            </a:r>
          </a:p>
          <a:p>
            <a:pPr eaLnBrk="1" hangingPunct="1">
              <a:lnSpc>
                <a:spcPct val="80000"/>
              </a:lnSpc>
              <a:spcAft>
                <a:spcPct val="20000"/>
              </a:spcAft>
            </a:pPr>
            <a:endParaRPr lang="en-US" sz="2800" dirty="0" smtClean="0"/>
          </a:p>
          <a:p>
            <a:pPr eaLnBrk="1" hangingPunct="1">
              <a:lnSpc>
                <a:spcPct val="80000"/>
              </a:lnSpc>
              <a:spcAft>
                <a:spcPct val="20000"/>
              </a:spcAft>
            </a:pPr>
            <a:r>
              <a:rPr lang="en-US" sz="2800" dirty="0" smtClean="0"/>
              <a:t>Not providing </a:t>
            </a:r>
            <a:br>
              <a:rPr lang="en-US" sz="2800" dirty="0" smtClean="0"/>
            </a:br>
            <a:r>
              <a:rPr lang="en-US" sz="2800" dirty="0" smtClean="0"/>
              <a:t>the entire picture.</a:t>
            </a:r>
          </a:p>
        </p:txBody>
      </p:sp>
      <p:pic>
        <p:nvPicPr>
          <p:cNvPr id="91141" name="Picture 9" descr="pubic-schools">
            <a:hlinkClick r:id="rId3"/>
          </p:cNvPr>
          <p:cNvPicPr>
            <a:picLocks noChangeAspect="1" noChangeArrowheads="1"/>
          </p:cNvPicPr>
          <p:nvPr/>
        </p:nvPicPr>
        <p:blipFill>
          <a:blip r:embed="rId4"/>
          <a:srcRect/>
          <a:stretch>
            <a:fillRect/>
          </a:stretch>
        </p:blipFill>
        <p:spPr bwMode="auto">
          <a:xfrm>
            <a:off x="4168878" y="3274142"/>
            <a:ext cx="4202749" cy="2905996"/>
          </a:xfrm>
          <a:prstGeom prst="rect">
            <a:avLst/>
          </a:prstGeom>
          <a:noFill/>
          <a:ln w="9525">
            <a:noFill/>
            <a:miter lim="800000"/>
            <a:headEnd/>
            <a:tailEnd/>
          </a:ln>
        </p:spPr>
      </p:pic>
    </p:spTree>
    <p:extLst>
      <p:ext uri="{BB962C8B-B14F-4D97-AF65-F5344CB8AC3E}">
        <p14:creationId xmlns:p14="http://schemas.microsoft.com/office/powerpoint/2010/main" val="98489447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5"/>
          <p:cNvSpPr>
            <a:spLocks noGrp="1"/>
          </p:cNvSpPr>
          <p:nvPr>
            <p:ph type="sldNum" sz="quarter" idx="10"/>
          </p:nvPr>
        </p:nvSpPr>
        <p:spPr bwMode="auto">
          <a:noFill/>
          <a:ln>
            <a:miter lim="800000"/>
            <a:headEnd/>
            <a:tailEnd/>
          </a:ln>
        </p:spPr>
        <p:txBody>
          <a:bodyPr/>
          <a:lstStyle/>
          <a:p>
            <a:fld id="{FAEA0DA3-DE4D-4F66-8387-636A63B94D26}" type="slidenum">
              <a:rPr lang="en-US" smtClean="0">
                <a:solidFill>
                  <a:prstClr val="black"/>
                </a:solidFill>
                <a:latin typeface="Franklin Gothic Book"/>
                <a:cs typeface="Arial" charset="0"/>
              </a:rPr>
              <a:pPr/>
              <a:t>34</a:t>
            </a:fld>
            <a:endParaRPr lang="en-US" smtClean="0">
              <a:solidFill>
                <a:prstClr val="black"/>
              </a:solidFill>
              <a:latin typeface="Franklin Gothic Book"/>
              <a:cs typeface="Arial" charset="0"/>
            </a:endParaRPr>
          </a:p>
        </p:txBody>
      </p:sp>
      <p:sp>
        <p:nvSpPr>
          <p:cNvPr id="9318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93187" name="Rectangle 2"/>
          <p:cNvSpPr>
            <a:spLocks noGrp="1" noChangeArrowheads="1"/>
          </p:cNvSpPr>
          <p:nvPr>
            <p:ph type="title" idx="4294967295"/>
          </p:nvPr>
        </p:nvSpPr>
        <p:spPr/>
        <p:txBody>
          <a:bodyPr/>
          <a:lstStyle/>
          <a:p>
            <a:pPr eaLnBrk="1" hangingPunct="1"/>
            <a:r>
              <a:rPr lang="en-US" sz="2800" dirty="0" smtClean="0"/>
              <a:t>Potential Blind Spots</a:t>
            </a:r>
          </a:p>
        </p:txBody>
      </p:sp>
      <p:sp>
        <p:nvSpPr>
          <p:cNvPr id="93188" name="Rectangle 3"/>
          <p:cNvSpPr>
            <a:spLocks noGrp="1" noChangeArrowheads="1"/>
          </p:cNvSpPr>
          <p:nvPr>
            <p:ph type="body" idx="4294967295"/>
          </p:nvPr>
        </p:nvSpPr>
        <p:spPr/>
        <p:txBody>
          <a:bodyPr/>
          <a:lstStyle/>
          <a:p>
            <a:pPr eaLnBrk="1" hangingPunct="1">
              <a:spcAft>
                <a:spcPct val="25000"/>
              </a:spcAft>
              <a:buFont typeface="Arial" charset="0"/>
              <a:buNone/>
            </a:pPr>
            <a:r>
              <a:rPr lang="en-US" sz="2800" dirty="0" smtClean="0"/>
              <a:t>Problem Areas:</a:t>
            </a:r>
          </a:p>
          <a:p>
            <a:pPr eaLnBrk="1" hangingPunct="1">
              <a:spcAft>
                <a:spcPct val="25000"/>
              </a:spcAft>
            </a:pPr>
            <a:r>
              <a:rPr lang="en-US" sz="2800" dirty="0" smtClean="0"/>
              <a:t>An assessment can be substantively outstanding, but typographical and grammatical errors will impact its credibility.  </a:t>
            </a:r>
          </a:p>
          <a:p>
            <a:pPr eaLnBrk="1" hangingPunct="1">
              <a:spcAft>
                <a:spcPct val="25000"/>
              </a:spcAft>
            </a:pPr>
            <a:r>
              <a:rPr lang="en-US" sz="2800" dirty="0" smtClean="0"/>
              <a:t>Substantive errors, such as incorrect test scores, can call the entire assessment report into question.</a:t>
            </a:r>
          </a:p>
        </p:txBody>
      </p:sp>
    </p:spTree>
    <p:extLst>
      <p:ext uri="{BB962C8B-B14F-4D97-AF65-F5344CB8AC3E}">
        <p14:creationId xmlns:p14="http://schemas.microsoft.com/office/powerpoint/2010/main" val="413374498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5"/>
          <p:cNvSpPr>
            <a:spLocks noGrp="1"/>
          </p:cNvSpPr>
          <p:nvPr>
            <p:ph type="sldNum" sz="quarter" idx="10"/>
          </p:nvPr>
        </p:nvSpPr>
        <p:spPr bwMode="auto">
          <a:noFill/>
          <a:ln>
            <a:miter lim="800000"/>
            <a:headEnd/>
            <a:tailEnd/>
          </a:ln>
        </p:spPr>
        <p:txBody>
          <a:bodyPr/>
          <a:lstStyle/>
          <a:p>
            <a:fld id="{A354836C-3818-4DD0-9A9D-7D4360261C4B}" type="slidenum">
              <a:rPr lang="en-US" smtClean="0">
                <a:solidFill>
                  <a:prstClr val="black"/>
                </a:solidFill>
                <a:latin typeface="Franklin Gothic Book"/>
                <a:cs typeface="Arial" charset="0"/>
              </a:rPr>
              <a:pPr/>
              <a:t>35</a:t>
            </a:fld>
            <a:endParaRPr lang="en-US" smtClean="0">
              <a:solidFill>
                <a:prstClr val="black"/>
              </a:solidFill>
              <a:latin typeface="Franklin Gothic Book"/>
              <a:cs typeface="Arial" charset="0"/>
            </a:endParaRPr>
          </a:p>
        </p:txBody>
      </p:sp>
      <p:sp>
        <p:nvSpPr>
          <p:cNvPr id="95234" name="Rectangle 2"/>
          <p:cNvSpPr>
            <a:spLocks noGrp="1"/>
          </p:cNvSpPr>
          <p:nvPr>
            <p:ph type="title"/>
          </p:nvPr>
        </p:nvSpPr>
        <p:spPr/>
        <p:txBody>
          <a:bodyPr/>
          <a:lstStyle/>
          <a:p>
            <a:r>
              <a:rPr lang="en-US" sz="2800" dirty="0" smtClean="0"/>
              <a:t>But, What Should We Do If…</a:t>
            </a:r>
          </a:p>
        </p:txBody>
      </p:sp>
      <p:sp>
        <p:nvSpPr>
          <p:cNvPr id="95235" name="Rectangle 3"/>
          <p:cNvSpPr>
            <a:spLocks noGrp="1"/>
          </p:cNvSpPr>
          <p:nvPr>
            <p:ph type="body" idx="1"/>
          </p:nvPr>
        </p:nvSpPr>
        <p:spPr/>
        <p:txBody>
          <a:bodyPr/>
          <a:lstStyle/>
          <a:p>
            <a:r>
              <a:rPr lang="en-US" sz="2800" dirty="0" smtClean="0"/>
              <a:t>Parent asks for specific tools</a:t>
            </a:r>
          </a:p>
          <a:p>
            <a:endParaRPr lang="en-US" sz="2800" dirty="0" smtClean="0"/>
          </a:p>
          <a:p>
            <a:r>
              <a:rPr lang="en-US" sz="2800" dirty="0" smtClean="0"/>
              <a:t>Parent will not consent to certain tools</a:t>
            </a:r>
          </a:p>
          <a:p>
            <a:endParaRPr lang="en-US" sz="2800" dirty="0" smtClean="0"/>
          </a:p>
          <a:p>
            <a:r>
              <a:rPr lang="en-US" sz="2800" dirty="0" smtClean="0"/>
              <a:t>Parent asks to be present during testing</a:t>
            </a:r>
          </a:p>
          <a:p>
            <a:endParaRPr lang="en-US" sz="2800" dirty="0" smtClean="0"/>
          </a:p>
          <a:p>
            <a:r>
              <a:rPr lang="en-US" sz="2800" dirty="0" smtClean="0"/>
              <a:t>Timeline concerns</a:t>
            </a:r>
          </a:p>
          <a:p>
            <a:endParaRPr lang="en-US" sz="2800" dirty="0" smtClean="0"/>
          </a:p>
          <a:p>
            <a:r>
              <a:rPr lang="en-US" sz="2800" dirty="0" smtClean="0"/>
              <a:t>Lack of cooperation re: rating scales/interviews </a:t>
            </a:r>
          </a:p>
        </p:txBody>
      </p:sp>
    </p:spTree>
    <p:extLst>
      <p:ext uri="{BB962C8B-B14F-4D97-AF65-F5344CB8AC3E}">
        <p14:creationId xmlns:p14="http://schemas.microsoft.com/office/powerpoint/2010/main" val="888343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5"/>
          <p:cNvSpPr>
            <a:spLocks noGrp="1"/>
          </p:cNvSpPr>
          <p:nvPr>
            <p:ph type="sldNum" sz="quarter" idx="10"/>
          </p:nvPr>
        </p:nvSpPr>
        <p:spPr bwMode="auto">
          <a:noFill/>
          <a:ln>
            <a:miter lim="800000"/>
            <a:headEnd/>
            <a:tailEnd/>
          </a:ln>
        </p:spPr>
        <p:txBody>
          <a:bodyPr/>
          <a:lstStyle/>
          <a:p>
            <a:fld id="{1C920F60-82B4-4B7C-A839-5A2FBEF7E8E5}" type="slidenum">
              <a:rPr lang="en-US" smtClean="0">
                <a:solidFill>
                  <a:prstClr val="black"/>
                </a:solidFill>
                <a:latin typeface="Franklin Gothic Book"/>
                <a:cs typeface="Arial" charset="0"/>
              </a:rPr>
              <a:pPr/>
              <a:t>36</a:t>
            </a:fld>
            <a:endParaRPr lang="en-US" smtClean="0">
              <a:solidFill>
                <a:prstClr val="black"/>
              </a:solidFill>
              <a:latin typeface="Franklin Gothic Book"/>
              <a:cs typeface="Arial" charset="0"/>
            </a:endParaRPr>
          </a:p>
        </p:txBody>
      </p:sp>
      <p:sp>
        <p:nvSpPr>
          <p:cNvPr id="9830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98307" name="Rectangle 2"/>
          <p:cNvSpPr>
            <a:spLocks noGrp="1" noChangeArrowheads="1"/>
          </p:cNvSpPr>
          <p:nvPr>
            <p:ph type="title" idx="4294967295"/>
          </p:nvPr>
        </p:nvSpPr>
        <p:spPr/>
        <p:txBody>
          <a:bodyPr/>
          <a:lstStyle/>
          <a:p>
            <a:pPr eaLnBrk="1" hangingPunct="1"/>
            <a:r>
              <a:rPr lang="en-US" sz="2800" dirty="0" smtClean="0"/>
              <a:t>Risks Of Inappropriate Assessments</a:t>
            </a:r>
          </a:p>
        </p:txBody>
      </p:sp>
      <p:sp>
        <p:nvSpPr>
          <p:cNvPr id="98308" name="Rectangle 3"/>
          <p:cNvSpPr>
            <a:spLocks noGrp="1" noChangeArrowheads="1"/>
          </p:cNvSpPr>
          <p:nvPr>
            <p:ph type="body" idx="4294967295"/>
          </p:nvPr>
        </p:nvSpPr>
        <p:spPr>
          <a:xfrm>
            <a:off x="228600" y="1255712"/>
            <a:ext cx="8229600" cy="4800600"/>
          </a:xfrm>
        </p:spPr>
        <p:txBody>
          <a:bodyPr/>
          <a:lstStyle/>
          <a:p>
            <a:pPr eaLnBrk="1" hangingPunct="1"/>
            <a:r>
              <a:rPr lang="en-US" sz="2200" dirty="0" smtClean="0"/>
              <a:t>Failure to identify needs.</a:t>
            </a:r>
          </a:p>
          <a:p>
            <a:pPr eaLnBrk="1" hangingPunct="1"/>
            <a:endParaRPr lang="en-US" sz="2200" dirty="0" smtClean="0"/>
          </a:p>
          <a:p>
            <a:pPr eaLnBrk="1" hangingPunct="1"/>
            <a:r>
              <a:rPr lang="en-US" sz="2200" dirty="0" smtClean="0"/>
              <a:t>Loss of education because needs not properly identified.</a:t>
            </a:r>
          </a:p>
          <a:p>
            <a:pPr eaLnBrk="1" hangingPunct="1"/>
            <a:endParaRPr lang="en-US" sz="2200" dirty="0" smtClean="0"/>
          </a:p>
          <a:p>
            <a:pPr eaLnBrk="1" hangingPunct="1"/>
            <a:r>
              <a:rPr lang="en-US" sz="2200" dirty="0" smtClean="0"/>
              <a:t>Denials of </a:t>
            </a:r>
            <a:r>
              <a:rPr lang="en-US" sz="2200" dirty="0" err="1" smtClean="0"/>
              <a:t>FAPE</a:t>
            </a:r>
            <a:r>
              <a:rPr lang="en-US" sz="2200" dirty="0" smtClean="0"/>
              <a:t>.</a:t>
            </a:r>
          </a:p>
          <a:p>
            <a:pPr eaLnBrk="1" hangingPunct="1"/>
            <a:endParaRPr lang="en-US" sz="2200" dirty="0" smtClean="0"/>
          </a:p>
          <a:p>
            <a:pPr eaLnBrk="1" hangingPunct="1"/>
            <a:r>
              <a:rPr lang="en-US" sz="2200" dirty="0" smtClean="0"/>
              <a:t>Loss of credibility of assessor.</a:t>
            </a:r>
          </a:p>
          <a:p>
            <a:pPr eaLnBrk="1" hangingPunct="1"/>
            <a:endParaRPr lang="en-US" sz="2200" dirty="0" smtClean="0"/>
          </a:p>
          <a:p>
            <a:pPr eaLnBrk="1" hangingPunct="1"/>
            <a:r>
              <a:rPr lang="en-US" sz="2200" dirty="0" smtClean="0"/>
              <a:t>Funding </a:t>
            </a:r>
            <a:r>
              <a:rPr lang="en-US" sz="2200" dirty="0" err="1" smtClean="0"/>
              <a:t>IEEs</a:t>
            </a:r>
            <a:r>
              <a:rPr lang="en-US" sz="2200" dirty="0" smtClean="0"/>
              <a:t>.</a:t>
            </a:r>
          </a:p>
          <a:p>
            <a:pPr eaLnBrk="1" hangingPunct="1"/>
            <a:endParaRPr lang="en-US" sz="2200" dirty="0" smtClean="0"/>
          </a:p>
          <a:p>
            <a:pPr eaLnBrk="1" hangingPunct="1"/>
            <a:r>
              <a:rPr lang="en-US" sz="2200" dirty="0" smtClean="0"/>
              <a:t>Payment of attorney fees.</a:t>
            </a:r>
          </a:p>
        </p:txBody>
      </p:sp>
    </p:spTree>
    <p:extLst>
      <p:ext uri="{BB962C8B-B14F-4D97-AF65-F5344CB8AC3E}">
        <p14:creationId xmlns:p14="http://schemas.microsoft.com/office/powerpoint/2010/main" val="32149598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iStock_000037502132_XXXLarge"/>
          <p:cNvPicPr>
            <a:picLocks noChangeAspect="1" noChangeArrowheads="1"/>
          </p:cNvPicPr>
          <p:nvPr/>
        </p:nvPicPr>
        <p:blipFill rotWithShape="1">
          <a:blip r:embed="rId3"/>
          <a:srcRect l="19150" t="18458" r="15721" b="27499"/>
          <a:stretch/>
        </p:blipFill>
        <p:spPr bwMode="auto">
          <a:xfrm>
            <a:off x="0" y="1128448"/>
            <a:ext cx="9144000" cy="5058304"/>
          </a:xfrm>
          <a:prstGeom prst="rect">
            <a:avLst/>
          </a:prstGeom>
          <a:noFill/>
          <a:ln w="9525">
            <a:noFill/>
            <a:miter lim="800000"/>
            <a:headEnd/>
            <a:tailEnd/>
          </a:ln>
        </p:spPr>
      </p:pic>
      <p:sp>
        <p:nvSpPr>
          <p:cNvPr id="20482" name="Title 1"/>
          <p:cNvSpPr>
            <a:spLocks noGrp="1"/>
          </p:cNvSpPr>
          <p:nvPr>
            <p:ph type="title"/>
          </p:nvPr>
        </p:nvSpPr>
        <p:spPr/>
        <p:txBody>
          <a:bodyPr/>
          <a:lstStyle/>
          <a:p>
            <a:pPr eaLnBrk="1" hangingPunct="1"/>
            <a:r>
              <a:rPr lang="en-US" altLang="en-US" sz="2800" dirty="0" smtClean="0"/>
              <a:t>Questions</a:t>
            </a:r>
            <a:endParaRPr lang="en-US" sz="2800" dirty="0" smtClean="0"/>
          </a:p>
        </p:txBody>
      </p:sp>
      <p:sp>
        <p:nvSpPr>
          <p:cNvPr id="20483" name="Content Placeholder 2"/>
          <p:cNvSpPr>
            <a:spLocks noGrp="1"/>
          </p:cNvSpPr>
          <p:nvPr>
            <p:ph idx="1"/>
          </p:nvPr>
        </p:nvSpPr>
        <p:spPr/>
        <p:txBody>
          <a:bodyPr/>
          <a:lstStyle/>
          <a:p>
            <a:pPr eaLnBrk="1" hangingPunct="1">
              <a:lnSpc>
                <a:spcPct val="90000"/>
              </a:lnSpc>
              <a:buFont typeface="Arial" charset="0"/>
              <a:buNone/>
            </a:pPr>
            <a:endParaRPr lang="en-US" altLang="en-US" sz="1800" dirty="0" smtClean="0">
              <a:sym typeface="Wingdings" pitchFamily="2" charset="2"/>
            </a:endParaRPr>
          </a:p>
          <a:p>
            <a:pPr eaLnBrk="1" hangingPunct="1">
              <a:lnSpc>
                <a:spcPct val="90000"/>
              </a:lnSpc>
            </a:pPr>
            <a:endParaRPr lang="en-US" altLang="en-US" sz="2500" dirty="0" smtClean="0">
              <a:solidFill>
                <a:schemeClr val="bg1"/>
              </a:solidFill>
              <a:sym typeface="Wingdings" pitchFamily="2" charset="2"/>
            </a:endParaRPr>
          </a:p>
        </p:txBody>
      </p:sp>
      <p:sp>
        <p:nvSpPr>
          <p:cNvPr id="2" name="Slide Number Placeholder 1"/>
          <p:cNvSpPr>
            <a:spLocks noGrp="1"/>
          </p:cNvSpPr>
          <p:nvPr>
            <p:ph type="sldNum" sz="quarter" idx="10"/>
          </p:nvPr>
        </p:nvSpPr>
        <p:spPr/>
        <p:txBody>
          <a:bodyPr/>
          <a:lstStyle/>
          <a:p>
            <a:fld id="{C01FE900-A1DF-4F68-AD7B-F9FFC769F5BC}" type="slidenum">
              <a:rPr lang="en-US" altLang="en-US" smtClean="0"/>
              <a:pPr/>
              <a:t>37</a:t>
            </a:fld>
            <a:endParaRPr lang="en-US" altLang="en-US"/>
          </a:p>
        </p:txBody>
      </p:sp>
    </p:spTree>
    <p:extLst>
      <p:ext uri="{BB962C8B-B14F-4D97-AF65-F5344CB8AC3E}">
        <p14:creationId xmlns:p14="http://schemas.microsoft.com/office/powerpoint/2010/main" val="379562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p:cNvSpPr>
          <p:nvPr>
            <p:ph type="title"/>
          </p:nvPr>
        </p:nvSpPr>
        <p:spPr/>
        <p:txBody>
          <a:bodyPr/>
          <a:lstStyle/>
          <a:p>
            <a:r>
              <a:rPr lang="en-US" altLang="en-US" dirty="0" smtClean="0"/>
              <a:t>PLEASE NOTE</a:t>
            </a:r>
          </a:p>
        </p:txBody>
      </p:sp>
      <p:sp>
        <p:nvSpPr>
          <p:cNvPr id="281603" name="Rectangle 3"/>
          <p:cNvSpPr>
            <a:spLocks noGrp="1"/>
          </p:cNvSpPr>
          <p:nvPr>
            <p:ph type="body" idx="1"/>
          </p:nvPr>
        </p:nvSpPr>
        <p:spPr/>
        <p:txBody>
          <a:bodyPr/>
          <a:lstStyle/>
          <a:p>
            <a:pPr algn="ctr">
              <a:buFont typeface="Arial" panose="020B0604020202020204" pitchFamily="34" charset="0"/>
              <a:buNone/>
            </a:pPr>
            <a:r>
              <a:rPr lang="en-US" altLang="en-US" sz="2400" dirty="0" smtClean="0"/>
              <a:t>These materials are for instructional purposes only.</a:t>
            </a:r>
          </a:p>
          <a:p>
            <a:pPr algn="ctr">
              <a:buFont typeface="Arial" panose="020B0604020202020204" pitchFamily="34" charset="0"/>
              <a:buNone/>
            </a:pPr>
            <a:r>
              <a:rPr lang="en-US" altLang="en-US" sz="2400" dirty="0" smtClean="0"/>
              <a:t>	</a:t>
            </a:r>
          </a:p>
          <a:p>
            <a:pPr algn="ctr">
              <a:buFont typeface="Arial" panose="020B0604020202020204" pitchFamily="34" charset="0"/>
              <a:buNone/>
            </a:pPr>
            <a:r>
              <a:rPr lang="en-US" altLang="en-US" sz="2400" dirty="0" smtClean="0"/>
              <a:t>This information is not intended as legal advice.</a:t>
            </a:r>
          </a:p>
          <a:p>
            <a:pPr algn="ctr">
              <a:buFont typeface="Arial" panose="020B0604020202020204" pitchFamily="34" charset="0"/>
              <a:buNone/>
            </a:pPr>
            <a:r>
              <a:rPr lang="en-US" altLang="en-US" sz="2400" dirty="0" smtClean="0"/>
              <a:t>	</a:t>
            </a:r>
          </a:p>
          <a:p>
            <a:pPr algn="ctr">
              <a:buFont typeface="Arial" panose="020B0604020202020204" pitchFamily="34" charset="0"/>
              <a:buNone/>
            </a:pPr>
            <a:r>
              <a:rPr lang="en-US" altLang="en-US" sz="2400" dirty="0" smtClean="0"/>
              <a:t>If you need a legal opinion on this subject matter, contact Lozano Smith at </a:t>
            </a:r>
            <a:r>
              <a:rPr lang="en-US" altLang="en-US" sz="2400" dirty="0" smtClean="0">
                <a:hlinkClick r:id="rId3"/>
              </a:rPr>
              <a:t>www.lozanosmith.com</a:t>
            </a:r>
            <a:r>
              <a:rPr lang="en-US" altLang="en-US" sz="2400" dirty="0" smtClean="0"/>
              <a:t>.</a:t>
            </a:r>
          </a:p>
          <a:p>
            <a:endParaRPr lang="en-US" altLang="en-US" dirty="0" smtClean="0"/>
          </a:p>
        </p:txBody>
      </p:sp>
      <p:sp>
        <p:nvSpPr>
          <p:cNvPr id="2" name="Slide Number Placeholder 1"/>
          <p:cNvSpPr>
            <a:spLocks noGrp="1"/>
          </p:cNvSpPr>
          <p:nvPr>
            <p:ph type="sldNum" sz="quarter" idx="10"/>
          </p:nvPr>
        </p:nvSpPr>
        <p:spPr/>
        <p:txBody>
          <a:bodyPr/>
          <a:lstStyle/>
          <a:p>
            <a:fld id="{9B53B293-79C9-4C0F-B1EC-FB498394E339}" type="slidenum">
              <a:rPr lang="en-US" altLang="en-US" smtClean="0"/>
              <a:pPr/>
              <a:t>38</a:t>
            </a:fld>
            <a:endParaRPr lang="en-US" altLang="en-US"/>
          </a:p>
        </p:txBody>
      </p:sp>
    </p:spTree>
    <p:extLst>
      <p:ext uri="{BB962C8B-B14F-4D97-AF65-F5344CB8AC3E}">
        <p14:creationId xmlns:p14="http://schemas.microsoft.com/office/powerpoint/2010/main" val="3065857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p:cNvSpPr>
          <p:nvPr>
            <p:ph type="title"/>
          </p:nvPr>
        </p:nvSpPr>
        <p:spPr/>
        <p:txBody>
          <a:bodyPr/>
          <a:lstStyle/>
          <a:p>
            <a:r>
              <a:rPr lang="en-US" altLang="en-US" dirty="0" smtClean="0"/>
              <a:t>Additional Note</a:t>
            </a:r>
          </a:p>
        </p:txBody>
      </p:sp>
      <p:sp>
        <p:nvSpPr>
          <p:cNvPr id="282627" name="Rectangle 3"/>
          <p:cNvSpPr>
            <a:spLocks noGrp="1"/>
          </p:cNvSpPr>
          <p:nvPr>
            <p:ph type="body" idx="1"/>
          </p:nvPr>
        </p:nvSpPr>
        <p:spPr/>
        <p:txBody>
          <a:bodyPr/>
          <a:lstStyle/>
          <a:p>
            <a:pPr algn="ctr">
              <a:buFont typeface="Arial" panose="020B0604020202020204" pitchFamily="34" charset="0"/>
              <a:buNone/>
            </a:pPr>
            <a:r>
              <a:rPr lang="en-US" altLang="en-US" dirty="0" smtClean="0"/>
              <a:t>	</a:t>
            </a:r>
            <a:r>
              <a:rPr lang="en-US" altLang="en-US" sz="2400" dirty="0" smtClean="0"/>
              <a:t>All rights reserved.  No portion of this work may be copied, or sold or used for any commercial advantage or private gain, nor any derivative work prepared therefrom, without the express prior written permission of Lozano Smith through its Managing Shareholder.  The Managing Shareholder of Lozano Smith hereby grants permission to any client of Lozano Smith to whom Lozano Smith provides a copy to use such copy intact and solely for the internal educational purposes of such client.</a:t>
            </a:r>
          </a:p>
          <a:p>
            <a:endParaRPr lang="en-US" altLang="en-US" dirty="0" smtClean="0"/>
          </a:p>
        </p:txBody>
      </p:sp>
      <p:sp>
        <p:nvSpPr>
          <p:cNvPr id="2" name="Slide Number Placeholder 1"/>
          <p:cNvSpPr>
            <a:spLocks noGrp="1"/>
          </p:cNvSpPr>
          <p:nvPr>
            <p:ph type="sldNum" sz="quarter" idx="10"/>
          </p:nvPr>
        </p:nvSpPr>
        <p:spPr/>
        <p:txBody>
          <a:bodyPr/>
          <a:lstStyle/>
          <a:p>
            <a:fld id="{9B53B293-79C9-4C0F-B1EC-FB498394E339}" type="slidenum">
              <a:rPr lang="en-US" altLang="en-US" smtClean="0"/>
              <a:pPr/>
              <a:t>39</a:t>
            </a:fld>
            <a:endParaRPr lang="en-US" altLang="en-US"/>
          </a:p>
        </p:txBody>
      </p:sp>
    </p:spTree>
    <p:extLst>
      <p:ext uri="{BB962C8B-B14F-4D97-AF65-F5344CB8AC3E}">
        <p14:creationId xmlns:p14="http://schemas.microsoft.com/office/powerpoint/2010/main" val="1457386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0"/>
          </p:nvPr>
        </p:nvSpPr>
        <p:spPr bwMode="auto">
          <a:noFill/>
          <a:ln>
            <a:miter lim="800000"/>
            <a:headEnd/>
            <a:tailEnd/>
          </a:ln>
        </p:spPr>
        <p:txBody>
          <a:bodyPr/>
          <a:lstStyle/>
          <a:p>
            <a:fld id="{B26866F0-E9BE-4B0E-AFBF-6BF7F09950D4}" type="slidenum">
              <a:rPr lang="en-US" smtClean="0">
                <a:solidFill>
                  <a:prstClr val="black"/>
                </a:solidFill>
                <a:latin typeface="Franklin Gothic Book"/>
                <a:cs typeface="Arial" charset="0"/>
              </a:rPr>
              <a:pPr/>
              <a:t>4</a:t>
            </a:fld>
            <a:endParaRPr lang="en-US" smtClean="0">
              <a:solidFill>
                <a:prstClr val="black"/>
              </a:solidFill>
              <a:latin typeface="Franklin Gothic Book"/>
              <a:cs typeface="Arial" charset="0"/>
            </a:endParaRPr>
          </a:p>
        </p:txBody>
      </p:sp>
      <p:sp>
        <p:nvSpPr>
          <p:cNvPr id="36866" name="Rectangle 2"/>
          <p:cNvSpPr>
            <a:spLocks noGrp="1"/>
          </p:cNvSpPr>
          <p:nvPr>
            <p:ph type="title"/>
          </p:nvPr>
        </p:nvSpPr>
        <p:spPr/>
        <p:txBody>
          <a:bodyPr/>
          <a:lstStyle/>
          <a:p>
            <a:r>
              <a:rPr lang="en-US" sz="2800" dirty="0" smtClean="0"/>
              <a:t>Child Find - Opportunity</a:t>
            </a:r>
          </a:p>
        </p:txBody>
      </p:sp>
      <p:sp>
        <p:nvSpPr>
          <p:cNvPr id="36867" name="Rectangle 3"/>
          <p:cNvSpPr>
            <a:spLocks noGrp="1"/>
          </p:cNvSpPr>
          <p:nvPr>
            <p:ph type="body" idx="1"/>
          </p:nvPr>
        </p:nvSpPr>
        <p:spPr>
          <a:xfrm>
            <a:off x="457200" y="1447800"/>
            <a:ext cx="6477000" cy="4724400"/>
          </a:xfrm>
        </p:spPr>
        <p:txBody>
          <a:bodyPr/>
          <a:lstStyle/>
          <a:p>
            <a:r>
              <a:rPr lang="en-US" sz="2800" dirty="0" smtClean="0"/>
              <a:t>Legal benefits of good assessment include:</a:t>
            </a:r>
          </a:p>
          <a:p>
            <a:pPr lvl="1"/>
            <a:r>
              <a:rPr lang="en-US" sz="2400" dirty="0" smtClean="0"/>
              <a:t>First look at a student.</a:t>
            </a:r>
          </a:p>
          <a:p>
            <a:pPr lvl="1"/>
            <a:r>
              <a:rPr lang="en-US" sz="2400" dirty="0" smtClean="0"/>
              <a:t>Legally defensible report in file.</a:t>
            </a:r>
          </a:p>
          <a:p>
            <a:pPr lvl="1"/>
            <a:r>
              <a:rPr lang="en-US" sz="2400" dirty="0" smtClean="0"/>
              <a:t>Independent Education Evaluation (</a:t>
            </a:r>
            <a:r>
              <a:rPr lang="en-US" sz="2400" dirty="0" err="1" smtClean="0"/>
              <a:t>IEE</a:t>
            </a:r>
            <a:r>
              <a:rPr lang="en-US" sz="2400" dirty="0" smtClean="0"/>
              <a:t>) issues.</a:t>
            </a:r>
          </a:p>
        </p:txBody>
      </p:sp>
      <p:sp>
        <p:nvSpPr>
          <p:cNvPr id="36868" name="Text Box 4"/>
          <p:cNvSpPr txBox="1">
            <a:spLocks noChangeArrowheads="1"/>
          </p:cNvSpPr>
          <p:nvPr/>
        </p:nvSpPr>
        <p:spPr bwMode="auto">
          <a:xfrm>
            <a:off x="8305800" y="6400800"/>
            <a:ext cx="533400" cy="304800"/>
          </a:xfrm>
          <a:prstGeom prst="rect">
            <a:avLst/>
          </a:prstGeom>
          <a:noFill/>
          <a:ln w="9525">
            <a:noFill/>
            <a:miter lim="800000"/>
            <a:headEnd/>
            <a:tailEnd/>
          </a:ln>
        </p:spPr>
        <p:txBody>
          <a:bodyPr>
            <a:spAutoFit/>
          </a:bodyPr>
          <a:lstStyle/>
          <a:p>
            <a:pPr fontAlgn="base">
              <a:spcBef>
                <a:spcPct val="50000"/>
              </a:spcBef>
              <a:spcAft>
                <a:spcPct val="0"/>
              </a:spcAft>
            </a:pPr>
            <a:endParaRPr lang="en-US" sz="1400">
              <a:solidFill>
                <a:prstClr val="black"/>
              </a:solidFill>
              <a:latin typeface="Arial" charset="0"/>
              <a:cs typeface="Arial" charset="0"/>
            </a:endParaRPr>
          </a:p>
        </p:txBody>
      </p:sp>
      <p:pic>
        <p:nvPicPr>
          <p:cNvPr id="36869" name="Picture 5"/>
          <p:cNvPicPr>
            <a:picLocks noChangeAspect="1" noChangeArrowheads="1"/>
          </p:cNvPicPr>
          <p:nvPr/>
        </p:nvPicPr>
        <p:blipFill>
          <a:blip r:embed="rId3"/>
          <a:srcRect/>
          <a:stretch>
            <a:fillRect/>
          </a:stretch>
        </p:blipFill>
        <p:spPr bwMode="auto">
          <a:xfrm>
            <a:off x="4572000" y="4157663"/>
            <a:ext cx="3867150" cy="1887537"/>
          </a:xfrm>
          <a:prstGeom prst="rect">
            <a:avLst/>
          </a:prstGeom>
          <a:noFill/>
          <a:ln w="9525">
            <a:noFill/>
            <a:miter lim="800000"/>
            <a:headEnd/>
            <a:tailEnd/>
          </a:ln>
        </p:spPr>
      </p:pic>
      <p:sp>
        <p:nvSpPr>
          <p:cNvPr id="36870" name="Text Box 6"/>
          <p:cNvSpPr txBox="1">
            <a:spLocks noChangeArrowheads="1"/>
          </p:cNvSpPr>
          <p:nvPr/>
        </p:nvSpPr>
        <p:spPr bwMode="auto">
          <a:xfrm>
            <a:off x="6553200" y="5105400"/>
            <a:ext cx="1828800" cy="336550"/>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en-US" sz="1600">
                <a:solidFill>
                  <a:prstClr val="black"/>
                </a:solidFill>
                <a:latin typeface="Helvetica 65 Medium"/>
                <a:cs typeface="Arial" charset="0"/>
              </a:rPr>
              <a:t>…next two years</a:t>
            </a:r>
          </a:p>
        </p:txBody>
      </p:sp>
      <p:sp>
        <p:nvSpPr>
          <p:cNvPr id="36871" name="Text Box 7"/>
          <p:cNvSpPr txBox="1">
            <a:spLocks noChangeArrowheads="1"/>
          </p:cNvSpPr>
          <p:nvPr/>
        </p:nvSpPr>
        <p:spPr bwMode="auto">
          <a:xfrm>
            <a:off x="6781800" y="4495800"/>
            <a:ext cx="701675" cy="366713"/>
          </a:xfrm>
          <a:prstGeom prst="rect">
            <a:avLst/>
          </a:prstGeom>
          <a:noFill/>
          <a:ln w="9525">
            <a:noFill/>
            <a:miter lim="800000"/>
            <a:headEnd/>
            <a:tailEnd/>
          </a:ln>
        </p:spPr>
        <p:txBody>
          <a:bodyPr>
            <a:spAutoFit/>
          </a:bodyPr>
          <a:lstStyle/>
          <a:p>
            <a:pPr fontAlgn="base">
              <a:spcBef>
                <a:spcPct val="0"/>
              </a:spcBef>
              <a:spcAft>
                <a:spcPct val="0"/>
              </a:spcAft>
            </a:pPr>
            <a:r>
              <a:rPr lang="en-US" b="1">
                <a:solidFill>
                  <a:srgbClr val="A50021"/>
                </a:solidFill>
                <a:latin typeface="Arial" charset="0"/>
                <a:cs typeface="Arial" charset="0"/>
              </a:rPr>
              <a:t>___</a:t>
            </a:r>
          </a:p>
        </p:txBody>
      </p:sp>
      <p:pic>
        <p:nvPicPr>
          <p:cNvPr id="36872" name="Picture 8"/>
          <p:cNvPicPr>
            <a:picLocks noChangeAspect="1" noChangeArrowheads="1"/>
          </p:cNvPicPr>
          <p:nvPr/>
        </p:nvPicPr>
        <p:blipFill>
          <a:blip r:embed="rId4"/>
          <a:srcRect/>
          <a:stretch>
            <a:fillRect/>
          </a:stretch>
        </p:blipFill>
        <p:spPr bwMode="auto">
          <a:xfrm>
            <a:off x="7315200" y="4724400"/>
            <a:ext cx="533400" cy="404813"/>
          </a:xfrm>
          <a:prstGeom prst="rect">
            <a:avLst/>
          </a:prstGeom>
          <a:noFill/>
          <a:ln w="9525">
            <a:noFill/>
            <a:miter lim="800000"/>
            <a:headEnd/>
            <a:tailEnd/>
          </a:ln>
        </p:spPr>
      </p:pic>
    </p:spTree>
    <p:extLst>
      <p:ext uri="{BB962C8B-B14F-4D97-AF65-F5344CB8AC3E}">
        <p14:creationId xmlns:p14="http://schemas.microsoft.com/office/powerpoint/2010/main" val="123097777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eaLnBrk="1" hangingPunct="1">
              <a:spcAft>
                <a:spcPct val="0"/>
              </a:spcAft>
              <a:buClrTx/>
              <a:buFontTx/>
              <a:buNone/>
            </a:pPr>
            <a:fld id="{1B1C0099-D147-4189-9928-C9A7CD0C00BE}" type="slidenum">
              <a:rPr lang="en-US" altLang="en-US" sz="800">
                <a:solidFill>
                  <a:srgbClr val="1F4485"/>
                </a:solidFill>
              </a:rPr>
              <a:pPr eaLnBrk="1" hangingPunct="1">
                <a:spcAft>
                  <a:spcPct val="0"/>
                </a:spcAft>
                <a:buClrTx/>
                <a:buFontTx/>
                <a:buNone/>
              </a:pPr>
              <a:t>40</a:t>
            </a:fld>
            <a:endParaRPr lang="en-US" altLang="en-US" sz="800">
              <a:solidFill>
                <a:srgbClr val="1F4485"/>
              </a:solidFill>
            </a:endParaRPr>
          </a:p>
        </p:txBody>
      </p:sp>
      <p:sp>
        <p:nvSpPr>
          <p:cNvPr id="3" name="Rectangle 2"/>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1276350"/>
            <a:ext cx="5051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1485900" y="24384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algn="ctr" eaLnBrk="1" fontAlgn="base" hangingPunct="1">
              <a:spcBef>
                <a:spcPct val="0"/>
              </a:spcBef>
              <a:spcAft>
                <a:spcPct val="0"/>
              </a:spcAft>
              <a:buClrTx/>
              <a:buFontTx/>
              <a:buNone/>
            </a:pPr>
            <a:endParaRPr lang="en-US" altLang="en-US" sz="2400">
              <a:solidFill>
                <a:srgbClr val="FFFFFF"/>
              </a:solidFill>
              <a:cs typeface="Arial" panose="020B0604020202020204" pitchFamily="34" charset="0"/>
            </a:endParaRPr>
          </a:p>
          <a:p>
            <a:pPr algn="ctr" eaLnBrk="1" fontAlgn="base" hangingPunct="1">
              <a:spcBef>
                <a:spcPct val="0"/>
              </a:spcBef>
              <a:spcAft>
                <a:spcPct val="0"/>
              </a:spcAft>
              <a:buClrTx/>
              <a:buFontTx/>
              <a:buNone/>
            </a:pPr>
            <a:endParaRPr lang="en-US" altLang="en-US" sz="2400">
              <a:solidFill>
                <a:srgbClr val="FFFFFF"/>
              </a:solidFill>
              <a:cs typeface="Arial" panose="020B0604020202020204" pitchFamily="34" charset="0"/>
            </a:endParaRPr>
          </a:p>
        </p:txBody>
      </p:sp>
      <p:sp>
        <p:nvSpPr>
          <p:cNvPr id="21510" name="TextBox 5"/>
          <p:cNvSpPr txBox="1">
            <a:spLocks noChangeArrowheads="1"/>
          </p:cNvSpPr>
          <p:nvPr/>
        </p:nvSpPr>
        <p:spPr bwMode="auto">
          <a:xfrm>
            <a:off x="228600" y="53340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1000"/>
              </a:spcAft>
              <a:buClr>
                <a:schemeClr val="accent1"/>
              </a:buClr>
              <a:buFont typeface="Arial" panose="020B0604020202020204" pitchFamily="34" charset="0"/>
              <a:buChar char="•"/>
              <a:defRPr sz="2200">
                <a:solidFill>
                  <a:schemeClr val="tx1"/>
                </a:solidFill>
                <a:latin typeface="Franklin Gothic Book" pitchFamily="34" charset="0"/>
              </a:defRPr>
            </a:lvl1pPr>
            <a:lvl2pPr marL="742950" indent="-285750" eaLnBrk="0" hangingPunct="0">
              <a:spcAft>
                <a:spcPts val="1000"/>
              </a:spcAft>
              <a:buClr>
                <a:schemeClr val="accent1"/>
              </a:buClr>
              <a:buFont typeface="Arial" panose="020B0604020202020204" pitchFamily="34" charset="0"/>
              <a:buChar char="–"/>
              <a:defRPr sz="2000">
                <a:solidFill>
                  <a:schemeClr val="tx1"/>
                </a:solidFill>
                <a:latin typeface="Franklin Gothic Book" pitchFamily="34" charset="0"/>
              </a:defRPr>
            </a:lvl2pPr>
            <a:lvl3pPr marL="1143000" indent="-228600" eaLnBrk="0" hangingPunct="0">
              <a:spcAft>
                <a:spcPts val="1000"/>
              </a:spcAft>
              <a:buClr>
                <a:schemeClr val="accent1"/>
              </a:buClr>
              <a:buFont typeface="Arial" panose="020B0604020202020204" pitchFamily="34" charset="0"/>
              <a:buChar char="•"/>
              <a:defRPr>
                <a:solidFill>
                  <a:schemeClr val="tx1"/>
                </a:solidFill>
                <a:latin typeface="Franklin Gothic Book" pitchFamily="34" charset="0"/>
              </a:defRPr>
            </a:lvl3pPr>
            <a:lvl4pPr marL="16002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4pPr>
            <a:lvl5pPr marL="2057400" indent="-228600" eaLnBrk="0" hangingPunct="0">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5pPr>
            <a:lvl6pPr marL="25146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6pPr>
            <a:lvl7pPr marL="29718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7pPr>
            <a:lvl8pPr marL="34290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8pPr>
            <a:lvl9pPr marL="3886200" indent="-228600" eaLnBrk="0" fontAlgn="base" hangingPunct="0">
              <a:spcBef>
                <a:spcPct val="0"/>
              </a:spcBef>
              <a:spcAft>
                <a:spcPts val="1000"/>
              </a:spcAft>
              <a:buClr>
                <a:schemeClr val="accent1"/>
              </a:buClr>
              <a:buFont typeface="Arial" panose="020B0604020202020204" pitchFamily="34" charset="0"/>
              <a:buChar char="•"/>
              <a:defRPr sz="1600">
                <a:solidFill>
                  <a:schemeClr val="tx1"/>
                </a:solidFill>
                <a:latin typeface="Franklin Gothic Book" pitchFamily="34" charset="0"/>
              </a:defRPr>
            </a:lvl9pPr>
          </a:lstStyle>
          <a:p>
            <a:pPr eaLnBrk="1" fontAlgn="base" hangingPunct="1">
              <a:spcBef>
                <a:spcPct val="0"/>
              </a:spcBef>
              <a:spcAft>
                <a:spcPct val="0"/>
              </a:spcAft>
              <a:buClrTx/>
              <a:buFontTx/>
              <a:buNone/>
            </a:pPr>
            <a:endParaRPr lang="en-US" altLang="en-US" sz="1000" dirty="0">
              <a:solidFill>
                <a:srgbClr val="FFFFFF"/>
              </a:solidFill>
              <a:cs typeface="Arial" panose="020B0604020202020204" pitchFamily="34" charset="0"/>
            </a:endParaRPr>
          </a:p>
          <a:p>
            <a:pPr eaLnBrk="1" fontAlgn="base" hangingPunct="1">
              <a:spcBef>
                <a:spcPct val="0"/>
              </a:spcBef>
              <a:spcAft>
                <a:spcPct val="0"/>
              </a:spcAft>
              <a:buClrTx/>
              <a:buFontTx/>
              <a:buNone/>
            </a:pPr>
            <a:r>
              <a:rPr lang="en-US" altLang="en-US" sz="1000" b="1" dirty="0">
                <a:solidFill>
                  <a:srgbClr val="FFFFFF"/>
                </a:solidFill>
                <a:cs typeface="Arial" panose="020B0604020202020204" pitchFamily="34" charset="0"/>
              </a:rPr>
              <a:t>Disclaimer: </a:t>
            </a:r>
            <a:r>
              <a:rPr lang="en-US" altLang="en-US" sz="1000" dirty="0">
                <a:solidFill>
                  <a:srgbClr val="FFFFFF"/>
                </a:solidFill>
                <a:cs typeface="Arial" panose="020B0604020202020204" pitchFamily="34" charset="0"/>
              </a:rPr>
              <a:t>These materials and all discussions of these materials are for instructional purposes only and do not constitute legal advice. If you need legal advice, you should contact your local counsel or an attorney at Lozano Smith. If you are interested in having other in-service programs presented, please contact clientservices@lozanosmith.com or call (559) 431-5600. </a:t>
            </a:r>
          </a:p>
          <a:p>
            <a:pPr eaLnBrk="1" fontAlgn="base" hangingPunct="1">
              <a:spcBef>
                <a:spcPct val="0"/>
              </a:spcBef>
              <a:spcAft>
                <a:spcPct val="0"/>
              </a:spcAft>
              <a:buClrTx/>
              <a:buFontTx/>
              <a:buNone/>
            </a:pPr>
            <a:r>
              <a:rPr lang="en-US" altLang="en-US" sz="1000" b="1" dirty="0">
                <a:solidFill>
                  <a:srgbClr val="FFFFFF"/>
                </a:solidFill>
                <a:cs typeface="Arial" panose="020B0604020202020204" pitchFamily="34" charset="0"/>
              </a:rPr>
              <a:t>Copyright © </a:t>
            </a:r>
            <a:r>
              <a:rPr lang="en-US" altLang="en-US" sz="1000" b="1" dirty="0" smtClean="0">
                <a:solidFill>
                  <a:srgbClr val="FFFFFF"/>
                </a:solidFill>
                <a:cs typeface="Arial" panose="020B0604020202020204" pitchFamily="34" charset="0"/>
              </a:rPr>
              <a:t>2016 </a:t>
            </a:r>
            <a:r>
              <a:rPr lang="en-US" altLang="en-US" sz="1000" b="1" dirty="0">
                <a:solidFill>
                  <a:srgbClr val="FFFFFF"/>
                </a:solidFill>
                <a:cs typeface="Arial" panose="020B0604020202020204" pitchFamily="34" charset="0"/>
              </a:rPr>
              <a:t>Lozano Smith </a:t>
            </a:r>
            <a:endParaRPr lang="en-US" altLang="en-US" sz="1000" dirty="0">
              <a:solidFill>
                <a:srgbClr val="FFFFFF"/>
              </a:solidFill>
              <a:cs typeface="Arial" panose="020B0604020202020204" pitchFamily="34" charset="0"/>
            </a:endParaRPr>
          </a:p>
          <a:p>
            <a:pPr eaLnBrk="1" fontAlgn="base" hangingPunct="1">
              <a:spcBef>
                <a:spcPct val="0"/>
              </a:spcBef>
              <a:spcAft>
                <a:spcPct val="0"/>
              </a:spcAft>
              <a:buClrTx/>
              <a:buFontTx/>
              <a:buNone/>
            </a:pPr>
            <a:r>
              <a:rPr lang="en-US" altLang="en-US" sz="1000" dirty="0">
                <a:solidFill>
                  <a:srgbClr val="FFFFFF"/>
                </a:solidFill>
                <a:cs typeface="Arial" panose="020B0604020202020204" pitchFamily="34" charset="0"/>
              </a:rPr>
              <a:t>All rights reserved. No portion of this work may be copied, or sold or used for any commercial advantage or private gain, nor any derivative work prepared there from, without the express prior written permission of Lozano Smith through its Managing Partner. The Managing Partner of Lozano Smith hereby grants permission to any client of Lozano Smith to whom Lozano Smith provides a copy to use such copy intact and solely for the internal purposes of such client.</a:t>
            </a:r>
          </a:p>
        </p:txBody>
      </p:sp>
    </p:spTree>
    <p:extLst>
      <p:ext uri="{BB962C8B-B14F-4D97-AF65-F5344CB8AC3E}">
        <p14:creationId xmlns:p14="http://schemas.microsoft.com/office/powerpoint/2010/main" val="3845314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0"/>
          </p:nvPr>
        </p:nvSpPr>
        <p:spPr bwMode="auto">
          <a:noFill/>
          <a:ln>
            <a:miter lim="800000"/>
            <a:headEnd/>
            <a:tailEnd/>
          </a:ln>
        </p:spPr>
        <p:txBody>
          <a:bodyPr/>
          <a:lstStyle/>
          <a:p>
            <a:fld id="{1C8D4EED-269A-45EC-A79C-E62679A0F896}" type="slidenum">
              <a:rPr lang="en-US" smtClean="0">
                <a:solidFill>
                  <a:prstClr val="black"/>
                </a:solidFill>
                <a:latin typeface="Franklin Gothic Book"/>
                <a:cs typeface="Arial" charset="0"/>
              </a:rPr>
              <a:pPr/>
              <a:t>5</a:t>
            </a:fld>
            <a:endParaRPr lang="en-US" smtClean="0">
              <a:solidFill>
                <a:prstClr val="black"/>
              </a:solidFill>
              <a:latin typeface="Franklin Gothic Book"/>
              <a:cs typeface="Arial" charset="0"/>
            </a:endParaRPr>
          </a:p>
        </p:txBody>
      </p:sp>
      <p:pic>
        <p:nvPicPr>
          <p:cNvPr id="38914" name="Picture 2" descr="iStock_000003260731Large"/>
          <p:cNvPicPr>
            <a:picLocks noChangeAspect="1" noChangeArrowheads="1"/>
          </p:cNvPicPr>
          <p:nvPr/>
        </p:nvPicPr>
        <p:blipFill>
          <a:blip r:embed="rId3"/>
          <a:srcRect/>
          <a:stretch>
            <a:fillRect/>
          </a:stretch>
        </p:blipFill>
        <p:spPr bwMode="auto">
          <a:xfrm>
            <a:off x="860323" y="1371600"/>
            <a:ext cx="4543425" cy="4572000"/>
          </a:xfrm>
          <a:prstGeom prst="rect">
            <a:avLst/>
          </a:prstGeom>
          <a:noFill/>
          <a:ln w="9525">
            <a:noFill/>
            <a:miter lim="800000"/>
            <a:headEnd/>
            <a:tailEnd/>
          </a:ln>
        </p:spPr>
      </p:pic>
      <p:sp>
        <p:nvSpPr>
          <p:cNvPr id="38915" name="Rectangle 3"/>
          <p:cNvSpPr>
            <a:spLocks noGrp="1" noChangeArrowheads="1"/>
          </p:cNvSpPr>
          <p:nvPr>
            <p:ph type="title" idx="4294967295"/>
          </p:nvPr>
        </p:nvSpPr>
        <p:spPr/>
        <p:txBody>
          <a:bodyPr/>
          <a:lstStyle/>
          <a:p>
            <a:pPr eaLnBrk="1" hangingPunct="1"/>
            <a:r>
              <a:rPr lang="en-US" sz="2800" dirty="0" smtClean="0"/>
              <a:t>Child Find - Reassessment</a:t>
            </a:r>
          </a:p>
        </p:txBody>
      </p:sp>
      <p:sp>
        <p:nvSpPr>
          <p:cNvPr id="38916" name="Rectangle 4"/>
          <p:cNvSpPr>
            <a:spLocks noGrp="1" noChangeArrowheads="1"/>
          </p:cNvSpPr>
          <p:nvPr>
            <p:ph type="body" idx="4294967295"/>
          </p:nvPr>
        </p:nvSpPr>
        <p:spPr>
          <a:xfrm>
            <a:off x="3733800" y="1447800"/>
            <a:ext cx="5334000" cy="4419600"/>
          </a:xfrm>
        </p:spPr>
        <p:txBody>
          <a:bodyPr/>
          <a:lstStyle/>
          <a:p>
            <a:pPr eaLnBrk="1" hangingPunct="1">
              <a:lnSpc>
                <a:spcPct val="90000"/>
              </a:lnSpc>
            </a:pPr>
            <a:r>
              <a:rPr lang="en-US" sz="2800" dirty="0" smtClean="0"/>
              <a:t>Obligation to assess not extinguished by completion of initial assessment:</a:t>
            </a:r>
          </a:p>
          <a:p>
            <a:pPr lvl="1" eaLnBrk="1" hangingPunct="1">
              <a:lnSpc>
                <a:spcPct val="90000"/>
              </a:lnSpc>
            </a:pPr>
            <a:r>
              <a:rPr lang="en-US" sz="2400" dirty="0" smtClean="0"/>
              <a:t>Reassess every three years</a:t>
            </a:r>
          </a:p>
          <a:p>
            <a:pPr lvl="1" eaLnBrk="1" hangingPunct="1">
              <a:lnSpc>
                <a:spcPct val="90000"/>
              </a:lnSpc>
            </a:pPr>
            <a:endParaRPr lang="en-US" sz="2400" dirty="0" smtClean="0"/>
          </a:p>
          <a:p>
            <a:pPr lvl="1" algn="r" eaLnBrk="1" hangingPunct="1">
              <a:lnSpc>
                <a:spcPct val="90000"/>
              </a:lnSpc>
              <a:buFont typeface="Arial" charset="0"/>
              <a:buNone/>
            </a:pPr>
            <a:r>
              <a:rPr lang="en-US" sz="1600" dirty="0" smtClean="0"/>
              <a:t>(Ed. Code § 56381(a)(2)) </a:t>
            </a:r>
          </a:p>
          <a:p>
            <a:pPr lvl="1" eaLnBrk="1" hangingPunct="1">
              <a:lnSpc>
                <a:spcPct val="90000"/>
              </a:lnSpc>
              <a:buFont typeface="Arial" charset="0"/>
              <a:buNone/>
            </a:pPr>
            <a:endParaRPr lang="en-US" dirty="0" smtClean="0"/>
          </a:p>
          <a:p>
            <a:pPr eaLnBrk="1" hangingPunct="1">
              <a:lnSpc>
                <a:spcPct val="90000"/>
              </a:lnSpc>
            </a:pPr>
            <a:r>
              <a:rPr lang="en-US" sz="2800" dirty="0" smtClean="0"/>
              <a:t>If conditions warrant reassessment.</a:t>
            </a:r>
          </a:p>
        </p:txBody>
      </p:sp>
    </p:spTree>
    <p:extLst>
      <p:ext uri="{BB962C8B-B14F-4D97-AF65-F5344CB8AC3E}">
        <p14:creationId xmlns:p14="http://schemas.microsoft.com/office/powerpoint/2010/main" val="32207080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p:cNvSpPr>
            <a:spLocks noGrp="1"/>
          </p:cNvSpPr>
          <p:nvPr>
            <p:ph type="sldNum" sz="quarter" idx="10"/>
          </p:nvPr>
        </p:nvSpPr>
        <p:spPr bwMode="auto">
          <a:noFill/>
          <a:ln>
            <a:miter lim="800000"/>
            <a:headEnd/>
            <a:tailEnd/>
          </a:ln>
        </p:spPr>
        <p:txBody>
          <a:bodyPr/>
          <a:lstStyle/>
          <a:p>
            <a:fld id="{5D98A19E-EDBE-4110-B4FC-CE31512F73D2}" type="slidenum">
              <a:rPr lang="en-US" smtClean="0">
                <a:solidFill>
                  <a:prstClr val="black"/>
                </a:solidFill>
                <a:latin typeface="Franklin Gothic Book"/>
                <a:cs typeface="Arial" charset="0"/>
              </a:rPr>
              <a:pPr/>
              <a:t>6</a:t>
            </a:fld>
            <a:endParaRPr lang="en-US" smtClean="0">
              <a:solidFill>
                <a:prstClr val="black"/>
              </a:solidFill>
              <a:latin typeface="Franklin Gothic Book"/>
              <a:cs typeface="Arial" charset="0"/>
            </a:endParaRPr>
          </a:p>
        </p:txBody>
      </p:sp>
      <p:sp>
        <p:nvSpPr>
          <p:cNvPr id="4301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43011" name="Rectangle 2"/>
          <p:cNvSpPr>
            <a:spLocks noGrp="1" noChangeArrowheads="1"/>
          </p:cNvSpPr>
          <p:nvPr>
            <p:ph type="title" idx="4294967295"/>
          </p:nvPr>
        </p:nvSpPr>
        <p:spPr/>
        <p:txBody>
          <a:bodyPr/>
          <a:lstStyle/>
          <a:p>
            <a:pPr eaLnBrk="1" hangingPunct="1"/>
            <a:r>
              <a:rPr lang="en-US" sz="2800" dirty="0" smtClean="0"/>
              <a:t>Assessments</a:t>
            </a:r>
          </a:p>
        </p:txBody>
      </p:sp>
      <p:sp>
        <p:nvSpPr>
          <p:cNvPr id="43012" name="Rectangle 3"/>
          <p:cNvSpPr>
            <a:spLocks noGrp="1" noChangeArrowheads="1"/>
          </p:cNvSpPr>
          <p:nvPr>
            <p:ph type="body" idx="4294967295"/>
          </p:nvPr>
        </p:nvSpPr>
        <p:spPr/>
        <p:txBody>
          <a:bodyPr/>
          <a:lstStyle/>
          <a:p>
            <a:pPr eaLnBrk="1" hangingPunct="1">
              <a:spcAft>
                <a:spcPct val="30000"/>
              </a:spcAft>
            </a:pPr>
            <a:r>
              <a:rPr lang="en-US" sz="2800" dirty="0" smtClean="0"/>
              <a:t>The IDEA obligates districts to assess students in </a:t>
            </a:r>
            <a:r>
              <a:rPr lang="en-US" sz="2800" u="sng" dirty="0" smtClean="0"/>
              <a:t>all</a:t>
            </a:r>
            <a:r>
              <a:rPr lang="en-US" sz="2800" dirty="0" smtClean="0"/>
              <a:t> areas of suspected disabilities.</a:t>
            </a:r>
          </a:p>
          <a:p>
            <a:pPr algn="r" eaLnBrk="1" hangingPunct="1">
              <a:spcAft>
                <a:spcPct val="30000"/>
              </a:spcAft>
              <a:buFont typeface="Arial" charset="0"/>
              <a:buNone/>
            </a:pPr>
            <a:r>
              <a:rPr lang="en-US" sz="1600" dirty="0" smtClean="0"/>
              <a:t>(20 </a:t>
            </a:r>
            <a:r>
              <a:rPr lang="en-US" sz="1600" dirty="0" err="1" smtClean="0"/>
              <a:t>U.S.C</a:t>
            </a:r>
            <a:r>
              <a:rPr lang="en-US" sz="1600" dirty="0" smtClean="0"/>
              <a:t>. </a:t>
            </a:r>
            <a:r>
              <a:rPr lang="en-US" sz="1600" dirty="0" smtClean="0">
                <a:cs typeface="Arial" charset="0"/>
              </a:rPr>
              <a:t>§ 1414(b)(3)(B) and Ed. Code, § 56320(f).)</a:t>
            </a:r>
          </a:p>
          <a:p>
            <a:pPr algn="r" eaLnBrk="1" hangingPunct="1">
              <a:spcAft>
                <a:spcPct val="30000"/>
              </a:spcAft>
              <a:buFont typeface="Arial" charset="0"/>
              <a:buNone/>
            </a:pPr>
            <a:endParaRPr lang="en-US" sz="2600" dirty="0" smtClean="0"/>
          </a:p>
          <a:p>
            <a:pPr eaLnBrk="1" hangingPunct="1">
              <a:spcAft>
                <a:spcPct val="30000"/>
              </a:spcAft>
            </a:pPr>
            <a:r>
              <a:rPr lang="en-US" sz="2800" dirty="0" smtClean="0"/>
              <a:t>Unique needs are to be broadly construed. </a:t>
            </a:r>
          </a:p>
          <a:p>
            <a:pPr eaLnBrk="1" hangingPunct="1">
              <a:buFont typeface="Arial" charset="0"/>
              <a:buNone/>
            </a:pPr>
            <a:endParaRPr lang="en-US" sz="2800" dirty="0" smtClean="0"/>
          </a:p>
        </p:txBody>
      </p:sp>
      <p:pic>
        <p:nvPicPr>
          <p:cNvPr id="43013" name="Picture 5"/>
          <p:cNvPicPr>
            <a:picLocks noChangeAspect="1" noChangeArrowheads="1"/>
          </p:cNvPicPr>
          <p:nvPr/>
        </p:nvPicPr>
        <p:blipFill>
          <a:blip r:embed="rId3"/>
          <a:srcRect/>
          <a:stretch>
            <a:fillRect/>
          </a:stretch>
        </p:blipFill>
        <p:spPr bwMode="auto">
          <a:xfrm>
            <a:off x="2743200" y="3962400"/>
            <a:ext cx="3200400" cy="2122488"/>
          </a:xfrm>
          <a:prstGeom prst="rect">
            <a:avLst/>
          </a:prstGeom>
          <a:noFill/>
          <a:ln w="9525">
            <a:noFill/>
            <a:miter lim="800000"/>
            <a:headEnd/>
            <a:tailEnd/>
          </a:ln>
        </p:spPr>
      </p:pic>
    </p:spTree>
    <p:extLst>
      <p:ext uri="{BB962C8B-B14F-4D97-AF65-F5344CB8AC3E}">
        <p14:creationId xmlns:p14="http://schemas.microsoft.com/office/powerpoint/2010/main" val="5313106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Referral for Assessment</a:t>
            </a:r>
            <a:endParaRPr lang="en-US" sz="2800" dirty="0"/>
          </a:p>
        </p:txBody>
      </p:sp>
      <p:sp>
        <p:nvSpPr>
          <p:cNvPr id="4" name="Content Placeholder 3"/>
          <p:cNvSpPr>
            <a:spLocks noGrp="1"/>
          </p:cNvSpPr>
          <p:nvPr>
            <p:ph sz="half" idx="1"/>
          </p:nvPr>
        </p:nvSpPr>
        <p:spPr/>
        <p:txBody>
          <a:bodyPr>
            <a:normAutofit/>
          </a:bodyPr>
          <a:lstStyle/>
          <a:p>
            <a:r>
              <a:rPr lang="en-US" sz="2800" b="1" dirty="0" smtClean="0"/>
              <a:t>Question: </a:t>
            </a:r>
            <a:r>
              <a:rPr lang="en-US" sz="2800" dirty="0" smtClean="0"/>
              <a:t>When is it time to refer a child for a special education assessment?</a:t>
            </a:r>
            <a:endParaRPr lang="en-US" sz="2800" dirty="0"/>
          </a:p>
        </p:txBody>
      </p:sp>
      <p:sp>
        <p:nvSpPr>
          <p:cNvPr id="2" name="Slide Number Placeholder 1"/>
          <p:cNvSpPr>
            <a:spLocks noGrp="1"/>
          </p:cNvSpPr>
          <p:nvPr>
            <p:ph type="sldNum" sz="quarter" idx="14"/>
          </p:nvPr>
        </p:nvSpPr>
        <p:spPr/>
        <p:txBody>
          <a:bodyPr/>
          <a:lstStyle/>
          <a:p>
            <a:pPr>
              <a:defRPr/>
            </a:pPr>
            <a:fld id="{1383A068-2F22-41C7-96EA-8B1A1EC71A8B}" type="slidenum">
              <a:rPr lang="en-US" altLang="en-US" smtClean="0">
                <a:solidFill>
                  <a:srgbClr val="1F4485"/>
                </a:solidFill>
              </a:rPr>
              <a:pPr>
                <a:defRPr/>
              </a:pPr>
              <a:t>7</a:t>
            </a:fld>
            <a:endParaRPr lang="en-US" altLang="en-US">
              <a:solidFill>
                <a:srgbClr val="1F4485"/>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371600"/>
            <a:ext cx="3657600" cy="2520696"/>
          </a:xfrm>
          <a:prstGeom prst="rect">
            <a:avLst/>
          </a:prstGeom>
        </p:spPr>
      </p:pic>
    </p:spTree>
    <p:extLst>
      <p:ext uri="{BB962C8B-B14F-4D97-AF65-F5344CB8AC3E}">
        <p14:creationId xmlns:p14="http://schemas.microsoft.com/office/powerpoint/2010/main" val="407759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0"/>
          </p:nvPr>
        </p:nvSpPr>
        <p:spPr bwMode="auto">
          <a:noFill/>
          <a:ln>
            <a:miter lim="800000"/>
            <a:headEnd/>
            <a:tailEnd/>
          </a:ln>
        </p:spPr>
        <p:txBody>
          <a:bodyPr/>
          <a:lstStyle/>
          <a:p>
            <a:fld id="{F3F254C4-B951-4BFE-951E-C69B36B94569}" type="slidenum">
              <a:rPr lang="en-US" smtClean="0">
                <a:solidFill>
                  <a:prstClr val="black"/>
                </a:solidFill>
                <a:latin typeface="Franklin Gothic Book"/>
                <a:cs typeface="Arial" charset="0"/>
              </a:rPr>
              <a:pPr/>
              <a:t>8</a:t>
            </a:fld>
            <a:endParaRPr lang="en-US" smtClean="0">
              <a:solidFill>
                <a:prstClr val="black"/>
              </a:solidFill>
              <a:latin typeface="Franklin Gothic Book"/>
              <a:cs typeface="Arial" charset="0"/>
            </a:endParaRPr>
          </a:p>
        </p:txBody>
      </p:sp>
      <p:sp>
        <p:nvSpPr>
          <p:cNvPr id="45058" name="Rectangle 2"/>
          <p:cNvSpPr>
            <a:spLocks noGrp="1"/>
          </p:cNvSpPr>
          <p:nvPr>
            <p:ph type="title"/>
          </p:nvPr>
        </p:nvSpPr>
        <p:spPr/>
        <p:txBody>
          <a:bodyPr/>
          <a:lstStyle/>
          <a:p>
            <a:r>
              <a:rPr lang="en-US" sz="2800" dirty="0" smtClean="0"/>
              <a:t>Assessments</a:t>
            </a:r>
          </a:p>
        </p:txBody>
      </p:sp>
      <p:sp>
        <p:nvSpPr>
          <p:cNvPr id="45059" name="Rectangle 3"/>
          <p:cNvSpPr>
            <a:spLocks noGrp="1"/>
          </p:cNvSpPr>
          <p:nvPr>
            <p:ph type="body" idx="1"/>
          </p:nvPr>
        </p:nvSpPr>
        <p:spPr/>
        <p:txBody>
          <a:bodyPr/>
          <a:lstStyle/>
          <a:p>
            <a:pPr>
              <a:buFont typeface="Arial" charset="0"/>
              <a:buNone/>
            </a:pPr>
            <a:r>
              <a:rPr lang="en-US" sz="2800" dirty="0" smtClean="0"/>
              <a:t>Considerations:</a:t>
            </a:r>
          </a:p>
          <a:p>
            <a:r>
              <a:rPr lang="en-US" sz="2400" dirty="0" smtClean="0"/>
              <a:t>Social emotional difficulties.</a:t>
            </a:r>
          </a:p>
          <a:p>
            <a:r>
              <a:rPr lang="en-US" sz="2400" dirty="0" smtClean="0"/>
              <a:t>Attendance issues.</a:t>
            </a:r>
          </a:p>
          <a:p>
            <a:r>
              <a:rPr lang="en-US" sz="2400" dirty="0" smtClean="0"/>
              <a:t>Low academic skills.</a:t>
            </a:r>
          </a:p>
          <a:p>
            <a:r>
              <a:rPr lang="en-US" sz="2400" dirty="0" smtClean="0"/>
              <a:t>Slow progress.</a:t>
            </a:r>
          </a:p>
          <a:p>
            <a:r>
              <a:rPr lang="en-US" sz="2400" dirty="0" smtClean="0"/>
              <a:t>Atypical development.</a:t>
            </a:r>
          </a:p>
          <a:p>
            <a:r>
              <a:rPr lang="en-US" sz="2400" dirty="0" smtClean="0"/>
              <a:t>Behavior that may be triggered by disability.</a:t>
            </a:r>
          </a:p>
          <a:p>
            <a:pPr lvl="1"/>
            <a:r>
              <a:rPr lang="en-US" sz="2400" dirty="0" smtClean="0"/>
              <a:t>Speech disorder leads to frustration leads to behavior problems.</a:t>
            </a:r>
          </a:p>
        </p:txBody>
      </p:sp>
    </p:spTree>
    <p:extLst>
      <p:ext uri="{BB962C8B-B14F-4D97-AF65-F5344CB8AC3E}">
        <p14:creationId xmlns:p14="http://schemas.microsoft.com/office/powerpoint/2010/main" val="27725435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0"/>
          </p:nvPr>
        </p:nvSpPr>
        <p:spPr bwMode="auto">
          <a:noFill/>
          <a:ln>
            <a:miter lim="800000"/>
            <a:headEnd/>
            <a:tailEnd/>
          </a:ln>
        </p:spPr>
        <p:txBody>
          <a:bodyPr/>
          <a:lstStyle/>
          <a:p>
            <a:fld id="{B0E01B26-6676-47D6-9BDE-A85054EBB514}" type="slidenum">
              <a:rPr lang="en-US" smtClean="0">
                <a:solidFill>
                  <a:prstClr val="black"/>
                </a:solidFill>
                <a:latin typeface="Franklin Gothic Book"/>
                <a:cs typeface="Arial" charset="0"/>
              </a:rPr>
              <a:pPr/>
              <a:t>9</a:t>
            </a:fld>
            <a:endParaRPr lang="en-US" smtClean="0">
              <a:solidFill>
                <a:prstClr val="black"/>
              </a:solidFill>
              <a:latin typeface="Franklin Gothic Book"/>
              <a:cs typeface="Arial" charset="0"/>
            </a:endParaRPr>
          </a:p>
        </p:txBody>
      </p:sp>
      <p:sp>
        <p:nvSpPr>
          <p:cNvPr id="4608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fontAlgn="base">
              <a:spcBef>
                <a:spcPct val="0"/>
              </a:spcBef>
              <a:spcAft>
                <a:spcPct val="0"/>
              </a:spcAft>
            </a:pPr>
            <a:endParaRPr lang="en-US" sz="1400">
              <a:solidFill>
                <a:prstClr val="black"/>
              </a:solidFill>
              <a:latin typeface="Arial" charset="0"/>
              <a:cs typeface="Arial" charset="0"/>
            </a:endParaRPr>
          </a:p>
        </p:txBody>
      </p:sp>
      <p:sp>
        <p:nvSpPr>
          <p:cNvPr id="46083" name="Rectangle 2"/>
          <p:cNvSpPr>
            <a:spLocks noGrp="1" noChangeArrowheads="1"/>
          </p:cNvSpPr>
          <p:nvPr>
            <p:ph type="title" idx="4294967295"/>
          </p:nvPr>
        </p:nvSpPr>
        <p:spPr/>
        <p:txBody>
          <a:bodyPr/>
          <a:lstStyle/>
          <a:p>
            <a:pPr eaLnBrk="1" hangingPunct="1"/>
            <a:r>
              <a:rPr lang="en-US" sz="2800" dirty="0" smtClean="0"/>
              <a:t>Assessments</a:t>
            </a:r>
          </a:p>
        </p:txBody>
      </p:sp>
      <p:sp>
        <p:nvSpPr>
          <p:cNvPr id="46084" name="Rectangle 3"/>
          <p:cNvSpPr>
            <a:spLocks noGrp="1" noChangeArrowheads="1"/>
          </p:cNvSpPr>
          <p:nvPr>
            <p:ph type="body" idx="4294967295"/>
          </p:nvPr>
        </p:nvSpPr>
        <p:spPr/>
        <p:txBody>
          <a:bodyPr/>
          <a:lstStyle/>
          <a:p>
            <a:pPr eaLnBrk="1" hangingPunct="1"/>
            <a:r>
              <a:rPr lang="en-US" sz="2800" dirty="0" smtClean="0"/>
              <a:t>A legally defensible assessment includes:</a:t>
            </a:r>
          </a:p>
          <a:p>
            <a:pPr lvl="1" eaLnBrk="1" hangingPunct="1"/>
            <a:r>
              <a:rPr lang="en-US" sz="2400" dirty="0" smtClean="0"/>
              <a:t>review of records.</a:t>
            </a:r>
          </a:p>
          <a:p>
            <a:pPr lvl="1" eaLnBrk="1" hangingPunct="1"/>
            <a:r>
              <a:rPr lang="en-US" sz="2400" dirty="0" smtClean="0"/>
              <a:t>standardized testing.</a:t>
            </a:r>
          </a:p>
          <a:p>
            <a:pPr lvl="1" eaLnBrk="1" hangingPunct="1"/>
            <a:r>
              <a:rPr lang="en-US" sz="2400" dirty="0" smtClean="0"/>
              <a:t>observations in multiple settings.</a:t>
            </a:r>
          </a:p>
          <a:p>
            <a:pPr lvl="1" eaLnBrk="1" hangingPunct="1"/>
            <a:r>
              <a:rPr lang="en-US" sz="2400" dirty="0" smtClean="0"/>
              <a:t>parent/teacher interview.</a:t>
            </a:r>
          </a:p>
          <a:p>
            <a:pPr lvl="1" eaLnBrk="1" hangingPunct="1"/>
            <a:r>
              <a:rPr lang="en-US" sz="2400" dirty="0" smtClean="0"/>
              <a:t>student interview.</a:t>
            </a:r>
          </a:p>
          <a:p>
            <a:pPr eaLnBrk="1" hangingPunct="1">
              <a:buClr>
                <a:schemeClr val="tx1"/>
              </a:buClr>
            </a:pPr>
            <a:endParaRPr lang="en-US" sz="2800" dirty="0" smtClean="0"/>
          </a:p>
          <a:p>
            <a:pPr eaLnBrk="1" hangingPunct="1">
              <a:buClr>
                <a:schemeClr val="tx1"/>
              </a:buClr>
            </a:pPr>
            <a:endParaRPr lang="en-US" sz="2300" dirty="0" smtClean="0"/>
          </a:p>
        </p:txBody>
      </p:sp>
    </p:spTree>
    <p:extLst>
      <p:ext uri="{BB962C8B-B14F-4D97-AF65-F5344CB8AC3E}">
        <p14:creationId xmlns:p14="http://schemas.microsoft.com/office/powerpoint/2010/main" val="30359305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LozanoSmith_v2015">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4267</Words>
  <Application>Microsoft Office PowerPoint</Application>
  <PresentationFormat>On-screen Show (4:3)</PresentationFormat>
  <Paragraphs>607</Paragraphs>
  <Slides>40</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ＭＳ Ｐゴシック</vt:lpstr>
      <vt:lpstr>Arial</vt:lpstr>
      <vt:lpstr>Calibri</vt:lpstr>
      <vt:lpstr>Franklin Gothic Book</vt:lpstr>
      <vt:lpstr>Franklin Gothic Medium</vt:lpstr>
      <vt:lpstr>Helvetica 65 Medium</vt:lpstr>
      <vt:lpstr>Wingdings</vt:lpstr>
      <vt:lpstr>1_Office Theme</vt:lpstr>
      <vt:lpstr>Office Theme</vt:lpstr>
      <vt:lpstr>11_LozanoSmith_v2015</vt:lpstr>
      <vt:lpstr>Legally Defensible Assessments  October 2016</vt:lpstr>
      <vt:lpstr>LEGALLY DEFENSIBLE  ASSESSMENTS</vt:lpstr>
      <vt:lpstr>Special Education Assessments</vt:lpstr>
      <vt:lpstr>Child Find - Opportunity</vt:lpstr>
      <vt:lpstr>Child Find - Reassessment</vt:lpstr>
      <vt:lpstr>Assessments</vt:lpstr>
      <vt:lpstr>Referral for Assessment</vt:lpstr>
      <vt:lpstr>Assessments</vt:lpstr>
      <vt:lpstr>Assessments</vt:lpstr>
      <vt:lpstr>Legally Defensible Assessments </vt:lpstr>
      <vt:lpstr>Assessments – Potential Blind Spots</vt:lpstr>
      <vt:lpstr>Assessments Requirements</vt:lpstr>
      <vt:lpstr>Assessment Requirements</vt:lpstr>
      <vt:lpstr>Assessment Requirements</vt:lpstr>
      <vt:lpstr>Assessments</vt:lpstr>
      <vt:lpstr>Assessments</vt:lpstr>
      <vt:lpstr>Assessments</vt:lpstr>
      <vt:lpstr>Assessment Reports</vt:lpstr>
      <vt:lpstr>Assessment Reports</vt:lpstr>
      <vt:lpstr>Assessment Reports</vt:lpstr>
      <vt:lpstr>Assessment Reports</vt:lpstr>
      <vt:lpstr>Assessment Reports</vt:lpstr>
      <vt:lpstr>Assessment Reports</vt:lpstr>
      <vt:lpstr>Assessment Instruments</vt:lpstr>
      <vt:lpstr>Assessment Instruments</vt:lpstr>
      <vt:lpstr>Assessment Instruments</vt:lpstr>
      <vt:lpstr>Assessment Instruments</vt:lpstr>
      <vt:lpstr>Assessment Instruments</vt:lpstr>
      <vt:lpstr>Assessment Instruments </vt:lpstr>
      <vt:lpstr>Protocols</vt:lpstr>
      <vt:lpstr>Potential Blind Spots</vt:lpstr>
      <vt:lpstr>Potential Blind Spots</vt:lpstr>
      <vt:lpstr>Potential Blind Spots</vt:lpstr>
      <vt:lpstr>Potential Blind Spots</vt:lpstr>
      <vt:lpstr>But, What Should We Do If…</vt:lpstr>
      <vt:lpstr>Risks Of Inappropriate Assessments</vt:lpstr>
      <vt:lpstr>Questions</vt:lpstr>
      <vt:lpstr>PLEASE NOTE</vt:lpstr>
      <vt:lpstr>Additional Note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Whiteside</dc:creator>
  <cp:lastModifiedBy>Brock, Stephen</cp:lastModifiedBy>
  <cp:revision>78</cp:revision>
  <cp:lastPrinted>2016-08-04T17:01:05Z</cp:lastPrinted>
  <dcterms:created xsi:type="dcterms:W3CDTF">2016-07-15T23:19:55Z</dcterms:created>
  <dcterms:modified xsi:type="dcterms:W3CDTF">2016-10-18T15:27:22Z</dcterms:modified>
</cp:coreProperties>
</file>